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885" r:id="rId2"/>
    <p:sldId id="1997" r:id="rId3"/>
    <p:sldId id="1996" r:id="rId4"/>
    <p:sldId id="1999" r:id="rId5"/>
    <p:sldId id="2006" r:id="rId6"/>
    <p:sldId id="2029" r:id="rId7"/>
    <p:sldId id="1972" r:id="rId8"/>
    <p:sldId id="2030" r:id="rId9"/>
    <p:sldId id="2002" r:id="rId10"/>
    <p:sldId id="2005" r:id="rId11"/>
    <p:sldId id="2004" r:id="rId12"/>
    <p:sldId id="1938" r:id="rId13"/>
    <p:sldId id="2007" r:id="rId14"/>
    <p:sldId id="2008" r:id="rId15"/>
    <p:sldId id="2031" r:id="rId16"/>
    <p:sldId id="2032" r:id="rId17"/>
    <p:sldId id="2028" r:id="rId18"/>
    <p:sldId id="2033" r:id="rId19"/>
    <p:sldId id="1969" r:id="rId20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 Black" pitchFamily="34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  <a:srgbClr val="086818"/>
    <a:srgbClr val="CC0000"/>
    <a:srgbClr val="FFCC66"/>
    <a:srgbClr val="CC99FF"/>
    <a:srgbClr val="820000"/>
    <a:srgbClr val="83CEE5"/>
    <a:srgbClr val="FFDB9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2811" autoAdjust="0"/>
  </p:normalViewPr>
  <p:slideViewPr>
    <p:cSldViewPr>
      <p:cViewPr varScale="1">
        <p:scale>
          <a:sx n="110" d="100"/>
          <a:sy n="110" d="100"/>
        </p:scale>
        <p:origin x="17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EFF12-DE35-4497-8F7D-F0ED0A651CED}" type="doc">
      <dgm:prSet loTypeId="urn:microsoft.com/office/officeart/2005/8/layout/equation1" loCatId="relationship" qsTypeId="urn:microsoft.com/office/officeart/2005/8/quickstyle/simple3" qsCatId="simple" csTypeId="urn:microsoft.com/office/officeart/2005/8/colors/accent0_1" csCatId="mainScheme" phldr="1"/>
      <dgm:spPr/>
    </dgm:pt>
    <dgm:pt modelId="{5DB0CE5A-9FA5-4AA1-8F56-374116A7497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6E73D4EF-FB67-497E-8C37-315B2166156B}" type="parTrans" cxnId="{D46112A6-07E6-42A8-89DB-076B2C4025A8}">
      <dgm:prSet/>
      <dgm:spPr/>
      <dgm:t>
        <a:bodyPr/>
        <a:lstStyle/>
        <a:p>
          <a:endParaRPr lang="en-US"/>
        </a:p>
      </dgm:t>
    </dgm:pt>
    <dgm:pt modelId="{940534E0-16C1-4DA6-93C8-68564F25AE92}" type="sibTrans" cxnId="{D46112A6-07E6-42A8-89DB-076B2C4025A8}">
      <dgm:prSet/>
      <dgm:spPr/>
      <dgm:t>
        <a:bodyPr/>
        <a:lstStyle/>
        <a:p>
          <a:endParaRPr lang="en-US"/>
        </a:p>
      </dgm:t>
    </dgm:pt>
    <dgm:pt modelId="{8DC5EDAC-CB68-4FB9-8154-E0763FAB0885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b="1" dirty="0"/>
        </a:p>
      </dgm:t>
    </dgm:pt>
    <dgm:pt modelId="{3AA119ED-61D6-4C08-A8EB-3920D0140110}" type="parTrans" cxnId="{E35E1F7A-51BB-4294-A03F-7951009FE5F0}">
      <dgm:prSet/>
      <dgm:spPr/>
      <dgm:t>
        <a:bodyPr/>
        <a:lstStyle/>
        <a:p>
          <a:endParaRPr lang="en-US"/>
        </a:p>
      </dgm:t>
    </dgm:pt>
    <dgm:pt modelId="{5512DDE6-F78B-430C-84D3-8C50C58D04A0}" type="sibTrans" cxnId="{E35E1F7A-51BB-4294-A03F-7951009FE5F0}">
      <dgm:prSet/>
      <dgm:spPr/>
      <dgm:t>
        <a:bodyPr/>
        <a:lstStyle/>
        <a:p>
          <a:endParaRPr lang="en-US"/>
        </a:p>
      </dgm:t>
    </dgm:pt>
    <dgm:pt modelId="{55B05AC2-7784-4983-B5DD-BCD692CD7056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 b="1" dirty="0"/>
        </a:p>
      </dgm:t>
    </dgm:pt>
    <dgm:pt modelId="{2D01D9B4-B937-4113-9E18-5590DD107333}" type="parTrans" cxnId="{4009FBFA-4127-4D99-95A1-550FEF73BBFB}">
      <dgm:prSet/>
      <dgm:spPr/>
      <dgm:t>
        <a:bodyPr/>
        <a:lstStyle/>
        <a:p>
          <a:endParaRPr lang="en-US"/>
        </a:p>
      </dgm:t>
    </dgm:pt>
    <dgm:pt modelId="{1CF461CD-DFD6-4DE0-9879-7B718318C3C2}" type="sibTrans" cxnId="{4009FBFA-4127-4D99-95A1-550FEF73BBFB}">
      <dgm:prSet/>
      <dgm:spPr/>
      <dgm:t>
        <a:bodyPr/>
        <a:lstStyle/>
        <a:p>
          <a:endParaRPr lang="en-US"/>
        </a:p>
      </dgm:t>
    </dgm:pt>
    <dgm:pt modelId="{E056489B-A60F-4062-9AAD-D503797D7052}" type="pres">
      <dgm:prSet presAssocID="{CC0EFF12-DE35-4497-8F7D-F0ED0A651CED}" presName="linearFlow" presStyleCnt="0">
        <dgm:presLayoutVars>
          <dgm:dir/>
          <dgm:resizeHandles val="exact"/>
        </dgm:presLayoutVars>
      </dgm:prSet>
      <dgm:spPr/>
    </dgm:pt>
    <dgm:pt modelId="{47122C9D-C276-4DC1-B241-22E37B43DC2D}" type="pres">
      <dgm:prSet presAssocID="{5DB0CE5A-9FA5-4AA1-8F56-374116A74972}" presName="node" presStyleLbl="node1" presStyleIdx="0" presStyleCnt="3" custLinFactNeighborX="5557" custLinFactNeighborY="-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A54F9-5F3C-4E56-897C-C807F7B23446}" type="pres">
      <dgm:prSet presAssocID="{940534E0-16C1-4DA6-93C8-68564F25AE92}" presName="spacerL" presStyleCnt="0"/>
      <dgm:spPr/>
    </dgm:pt>
    <dgm:pt modelId="{CC76FEE5-DB51-4294-B86F-FCB57EFB4C19}" type="pres">
      <dgm:prSet presAssocID="{940534E0-16C1-4DA6-93C8-68564F25AE92}" presName="sibTrans" presStyleLbl="sibTrans2D1" presStyleIdx="0" presStyleCnt="2" custAng="2843517" custScaleX="70071" custScaleY="68356"/>
      <dgm:spPr/>
      <dgm:t>
        <a:bodyPr/>
        <a:lstStyle/>
        <a:p>
          <a:endParaRPr lang="en-US"/>
        </a:p>
      </dgm:t>
    </dgm:pt>
    <dgm:pt modelId="{BFB128AE-5014-49D6-AC60-E475EFDF8876}" type="pres">
      <dgm:prSet presAssocID="{940534E0-16C1-4DA6-93C8-68564F25AE92}" presName="spacerR" presStyleCnt="0"/>
      <dgm:spPr/>
    </dgm:pt>
    <dgm:pt modelId="{5B52B1DF-6900-4A5A-98F1-FF3E9ED9A955}" type="pres">
      <dgm:prSet presAssocID="{8DC5EDAC-CB68-4FB9-8154-E0763FAB08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BC82FE-0BB6-4B32-A853-05D2AFC3641C}" type="pres">
      <dgm:prSet presAssocID="{5512DDE6-F78B-430C-84D3-8C50C58D04A0}" presName="spacerL" presStyleCnt="0"/>
      <dgm:spPr/>
    </dgm:pt>
    <dgm:pt modelId="{73306C01-4D34-4DCE-994D-D11430CA8C5E}" type="pres">
      <dgm:prSet presAssocID="{5512DDE6-F78B-430C-84D3-8C50C58D04A0}" presName="sibTrans" presStyleLbl="sibTrans2D1" presStyleIdx="1" presStyleCnt="2" custScaleX="53048" custScaleY="77139"/>
      <dgm:spPr/>
      <dgm:t>
        <a:bodyPr/>
        <a:lstStyle/>
        <a:p>
          <a:endParaRPr lang="en-US"/>
        </a:p>
      </dgm:t>
    </dgm:pt>
    <dgm:pt modelId="{BB01EB98-7B30-46EE-8648-3A724265851A}" type="pres">
      <dgm:prSet presAssocID="{5512DDE6-F78B-430C-84D3-8C50C58D04A0}" presName="spacerR" presStyleCnt="0"/>
      <dgm:spPr/>
    </dgm:pt>
    <dgm:pt modelId="{F25D5144-19B8-4C0C-AF48-C13431C15DDD}" type="pres">
      <dgm:prSet presAssocID="{55B05AC2-7784-4983-B5DD-BCD692CD705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09FBFA-4127-4D99-95A1-550FEF73BBFB}" srcId="{CC0EFF12-DE35-4497-8F7D-F0ED0A651CED}" destId="{55B05AC2-7784-4983-B5DD-BCD692CD7056}" srcOrd="2" destOrd="0" parTransId="{2D01D9B4-B937-4113-9E18-5590DD107333}" sibTransId="{1CF461CD-DFD6-4DE0-9879-7B718318C3C2}"/>
    <dgm:cxn modelId="{CD350211-FA3E-4780-B386-2593E9404442}" type="presOf" srcId="{5512DDE6-F78B-430C-84D3-8C50C58D04A0}" destId="{73306C01-4D34-4DCE-994D-D11430CA8C5E}" srcOrd="0" destOrd="0" presId="urn:microsoft.com/office/officeart/2005/8/layout/equation1"/>
    <dgm:cxn modelId="{FBB8F029-FA35-4302-9DE2-DFBE8F01C87B}" type="presOf" srcId="{55B05AC2-7784-4983-B5DD-BCD692CD7056}" destId="{F25D5144-19B8-4C0C-AF48-C13431C15DDD}" srcOrd="0" destOrd="0" presId="urn:microsoft.com/office/officeart/2005/8/layout/equation1"/>
    <dgm:cxn modelId="{F908D29F-1B09-4002-8EF2-B80B60D0DDFD}" type="presOf" srcId="{940534E0-16C1-4DA6-93C8-68564F25AE92}" destId="{CC76FEE5-DB51-4294-B86F-FCB57EFB4C19}" srcOrd="0" destOrd="0" presId="urn:microsoft.com/office/officeart/2005/8/layout/equation1"/>
    <dgm:cxn modelId="{52F6A365-2B6F-48D7-9E9F-F0C65AF08D66}" type="presOf" srcId="{CC0EFF12-DE35-4497-8F7D-F0ED0A651CED}" destId="{E056489B-A60F-4062-9AAD-D503797D7052}" srcOrd="0" destOrd="0" presId="urn:microsoft.com/office/officeart/2005/8/layout/equation1"/>
    <dgm:cxn modelId="{94AF4EE6-FCC5-4D58-8522-524F66CA1EB2}" type="presOf" srcId="{5DB0CE5A-9FA5-4AA1-8F56-374116A74972}" destId="{47122C9D-C276-4DC1-B241-22E37B43DC2D}" srcOrd="0" destOrd="0" presId="urn:microsoft.com/office/officeart/2005/8/layout/equation1"/>
    <dgm:cxn modelId="{D46112A6-07E6-42A8-89DB-076B2C4025A8}" srcId="{CC0EFF12-DE35-4497-8F7D-F0ED0A651CED}" destId="{5DB0CE5A-9FA5-4AA1-8F56-374116A74972}" srcOrd="0" destOrd="0" parTransId="{6E73D4EF-FB67-497E-8C37-315B2166156B}" sibTransId="{940534E0-16C1-4DA6-93C8-68564F25AE92}"/>
    <dgm:cxn modelId="{A6FE5EE5-AED5-43DE-A39B-F0135B71BB98}" type="presOf" srcId="{8DC5EDAC-CB68-4FB9-8154-E0763FAB0885}" destId="{5B52B1DF-6900-4A5A-98F1-FF3E9ED9A955}" srcOrd="0" destOrd="0" presId="urn:microsoft.com/office/officeart/2005/8/layout/equation1"/>
    <dgm:cxn modelId="{E35E1F7A-51BB-4294-A03F-7951009FE5F0}" srcId="{CC0EFF12-DE35-4497-8F7D-F0ED0A651CED}" destId="{8DC5EDAC-CB68-4FB9-8154-E0763FAB0885}" srcOrd="1" destOrd="0" parTransId="{3AA119ED-61D6-4C08-A8EB-3920D0140110}" sibTransId="{5512DDE6-F78B-430C-84D3-8C50C58D04A0}"/>
    <dgm:cxn modelId="{F860B017-24CF-4986-ACF0-67605E45CF34}" type="presParOf" srcId="{E056489B-A60F-4062-9AAD-D503797D7052}" destId="{47122C9D-C276-4DC1-B241-22E37B43DC2D}" srcOrd="0" destOrd="0" presId="urn:microsoft.com/office/officeart/2005/8/layout/equation1"/>
    <dgm:cxn modelId="{4FA6C38D-26B1-4B66-ADAE-EBDB64D1AD86}" type="presParOf" srcId="{E056489B-A60F-4062-9AAD-D503797D7052}" destId="{EBCA54F9-5F3C-4E56-897C-C807F7B23446}" srcOrd="1" destOrd="0" presId="urn:microsoft.com/office/officeart/2005/8/layout/equation1"/>
    <dgm:cxn modelId="{76A1C977-333C-48D9-9BDC-E25A73284C5B}" type="presParOf" srcId="{E056489B-A60F-4062-9AAD-D503797D7052}" destId="{CC76FEE5-DB51-4294-B86F-FCB57EFB4C19}" srcOrd="2" destOrd="0" presId="urn:microsoft.com/office/officeart/2005/8/layout/equation1"/>
    <dgm:cxn modelId="{00DC7D2B-FF88-4F7D-B9B7-1DE022B11D73}" type="presParOf" srcId="{E056489B-A60F-4062-9AAD-D503797D7052}" destId="{BFB128AE-5014-49D6-AC60-E475EFDF8876}" srcOrd="3" destOrd="0" presId="urn:microsoft.com/office/officeart/2005/8/layout/equation1"/>
    <dgm:cxn modelId="{AA985B22-9722-4DA6-8CBF-8C12FA325E14}" type="presParOf" srcId="{E056489B-A60F-4062-9AAD-D503797D7052}" destId="{5B52B1DF-6900-4A5A-98F1-FF3E9ED9A955}" srcOrd="4" destOrd="0" presId="urn:microsoft.com/office/officeart/2005/8/layout/equation1"/>
    <dgm:cxn modelId="{D02FB0B0-EC52-4EB2-B113-84207E746D86}" type="presParOf" srcId="{E056489B-A60F-4062-9AAD-D503797D7052}" destId="{09BC82FE-0BB6-4B32-A853-05D2AFC3641C}" srcOrd="5" destOrd="0" presId="urn:microsoft.com/office/officeart/2005/8/layout/equation1"/>
    <dgm:cxn modelId="{D01E47C9-065C-47CA-BBFA-C342C8BFD490}" type="presParOf" srcId="{E056489B-A60F-4062-9AAD-D503797D7052}" destId="{73306C01-4D34-4DCE-994D-D11430CA8C5E}" srcOrd="6" destOrd="0" presId="urn:microsoft.com/office/officeart/2005/8/layout/equation1"/>
    <dgm:cxn modelId="{61DDB547-88A9-432F-A82D-ACAD1A0E34E1}" type="presParOf" srcId="{E056489B-A60F-4062-9AAD-D503797D7052}" destId="{BB01EB98-7B30-46EE-8648-3A724265851A}" srcOrd="7" destOrd="0" presId="urn:microsoft.com/office/officeart/2005/8/layout/equation1"/>
    <dgm:cxn modelId="{1C1FAA4F-4DDB-4DBA-BD20-9DA6E41258E3}" type="presParOf" srcId="{E056489B-A60F-4062-9AAD-D503797D7052}" destId="{F25D5144-19B8-4C0C-AF48-C13431C15DD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22C9D-C276-4DC1-B241-22E37B43DC2D}">
      <dsp:nvSpPr>
        <dsp:cNvPr id="0" name=""/>
        <dsp:cNvSpPr/>
      </dsp:nvSpPr>
      <dsp:spPr>
        <a:xfrm>
          <a:off x="9439" y="1119834"/>
          <a:ext cx="1970308" cy="197030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b="1" kern="1200" dirty="0">
            <a:solidFill>
              <a:schemeClr val="tx1"/>
            </a:solidFill>
          </a:endParaRPr>
        </a:p>
      </dsp:txBody>
      <dsp:txXfrm>
        <a:off x="297984" y="1408379"/>
        <a:ext cx="1393218" cy="1393218"/>
      </dsp:txXfrm>
    </dsp:sp>
    <dsp:sp modelId="{CC76FEE5-DB51-4294-B86F-FCB57EFB4C19}">
      <dsp:nvSpPr>
        <dsp:cNvPr id="0" name=""/>
        <dsp:cNvSpPr/>
      </dsp:nvSpPr>
      <dsp:spPr>
        <a:xfrm rot="2843517">
          <a:off x="2130847" y="1731748"/>
          <a:ext cx="800756" cy="781158"/>
        </a:xfrm>
        <a:prstGeom prst="mathPlus">
          <a:avLst/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236987" y="2030463"/>
        <a:ext cx="588476" cy="183728"/>
      </dsp:txXfrm>
    </dsp:sp>
    <dsp:sp modelId="{5B52B1DF-6900-4A5A-98F1-FF3E9ED9A955}">
      <dsp:nvSpPr>
        <dsp:cNvPr id="0" name=""/>
        <dsp:cNvSpPr/>
      </dsp:nvSpPr>
      <dsp:spPr>
        <a:xfrm>
          <a:off x="3091593" y="1137173"/>
          <a:ext cx="1970308" cy="197030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b="1" kern="1200" dirty="0"/>
        </a:p>
      </dsp:txBody>
      <dsp:txXfrm>
        <a:off x="3380138" y="1425718"/>
        <a:ext cx="1393218" cy="1393218"/>
      </dsp:txXfrm>
    </dsp:sp>
    <dsp:sp modelId="{73306C01-4D34-4DCE-994D-D11430CA8C5E}">
      <dsp:nvSpPr>
        <dsp:cNvPr id="0" name=""/>
        <dsp:cNvSpPr/>
      </dsp:nvSpPr>
      <dsp:spPr>
        <a:xfrm>
          <a:off x="5221891" y="1681563"/>
          <a:ext cx="606221" cy="881528"/>
        </a:xfrm>
        <a:prstGeom prst="mathEqual">
          <a:avLst/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/>
        </a:p>
      </dsp:txBody>
      <dsp:txXfrm>
        <a:off x="5302246" y="1863158"/>
        <a:ext cx="445511" cy="518338"/>
      </dsp:txXfrm>
    </dsp:sp>
    <dsp:sp modelId="{F25D5144-19B8-4C0C-AF48-C13431C15DDD}">
      <dsp:nvSpPr>
        <dsp:cNvPr id="0" name=""/>
        <dsp:cNvSpPr/>
      </dsp:nvSpPr>
      <dsp:spPr>
        <a:xfrm>
          <a:off x="5988101" y="1137173"/>
          <a:ext cx="1970308" cy="197030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b="1" kern="1200" dirty="0"/>
        </a:p>
      </dsp:txBody>
      <dsp:txXfrm>
        <a:off x="6276646" y="1425718"/>
        <a:ext cx="1393218" cy="1393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282227F-C568-4CAC-9DD9-5CB67465B2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44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6013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51742CB-1C8B-48FB-8A2B-0DBAF67D1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1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BB35E-DFFA-4356-9D74-EF7E6C9CE0BF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8500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1475"/>
          </a:xfrm>
          <a:noFill/>
          <a:ln/>
        </p:spPr>
        <p:txBody>
          <a:bodyPr/>
          <a:lstStyle/>
          <a:p>
            <a:endParaRPr lang="en-US" sz="700" b="1" dirty="0" smtClean="0">
              <a:solidFill>
                <a:srgbClr val="FF9933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33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1742CB-1C8B-48FB-8A2B-0DBAF67D108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5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0CD8-9C97-4869-B047-69B4EC6B39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BB35E-DFFA-4356-9D74-EF7E6C9CE0BF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8500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1475"/>
          </a:xfrm>
          <a:noFill/>
          <a:ln/>
        </p:spPr>
        <p:txBody>
          <a:bodyPr/>
          <a:lstStyle/>
          <a:p>
            <a:endParaRPr lang="en-US" sz="700" b="1" dirty="0" smtClean="0">
              <a:solidFill>
                <a:srgbClr val="FF9933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40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4BB35E-DFFA-4356-9D74-EF7E6C9CE0B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8500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1475"/>
          </a:xfrm>
          <a:noFill/>
          <a:ln/>
        </p:spPr>
        <p:txBody>
          <a:bodyPr/>
          <a:lstStyle/>
          <a:p>
            <a:endParaRPr lang="en-US" sz="700" b="1" dirty="0" smtClean="0">
              <a:solidFill>
                <a:srgbClr val="FF9933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5921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1742CB-1C8B-48FB-8A2B-0DBAF67D10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1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1742CB-1C8B-48FB-8A2B-0DBAF67D10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0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1742CB-1C8B-48FB-8A2B-0DBAF67D10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1742CB-1C8B-48FB-8A2B-0DBAF67D10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5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EFDF9-C9F4-014A-9134-561F009BD3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9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BDC6E-A907-4CB3-AAF0-82089E04C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1A7A1-4C3E-476E-BB6A-D30792363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457200"/>
            <a:ext cx="19431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7200"/>
            <a:ext cx="56769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B843-C90C-4EAE-A4ED-C1AB2B435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3733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58FF4-AA2D-4EE1-AE31-E4D261AB3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733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2F7C0-2DBC-46C5-ABE8-FD3F939F5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8BA2-2125-4FB0-B54F-D151CFCC7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76800" y="1600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97CF7-76B9-453D-876C-002F0765A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21917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256A0-ECE6-4EE9-83BA-921CD6026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34C6E-55D5-4854-9C30-0834959A7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5CE83-F394-499E-8A5E-D00FC80612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BBCCC-566C-4F10-A80D-22886C1A5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422EA-0C78-407B-AD99-65B1E3515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0B1A-F9C6-48BF-A4D3-63A6B56CA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95B0-19E8-4BE9-AB54-7CBD49CFF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87723-1A87-4E4E-A188-7C8ADA61F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DI01617"/>
          <p:cNvPicPr>
            <a:picLocks noChangeAspect="1" noChangeArrowheads="1"/>
          </p:cNvPicPr>
          <p:nvPr userDrawn="1"/>
        </p:nvPicPr>
        <p:blipFill>
          <a:blip r:embed="rId18" cstate="print">
            <a:lum bright="-2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57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CE72F37-2A27-44F5-A90D-B7A3F27A8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ＭＳ Ｐゴシック" charset="-128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ea typeface="ＭＳ Ｐゴシック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v"/>
        <a:defRPr sz="2600" b="1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lgaw@uca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gis.ucar.edu/heatinspecto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car.edu/projects/simmer" TargetMode="External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lgaw@ucar.ed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052" name="Rectangle 4"/>
          <p:cNvSpPr>
            <a:spLocks noChangeArrowheads="1"/>
          </p:cNvSpPr>
          <p:nvPr/>
        </p:nvSpPr>
        <p:spPr bwMode="auto">
          <a:xfrm>
            <a:off x="381000" y="990600"/>
            <a:ext cx="7848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4000" dirty="0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</a:rPr>
              <a:t>	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en-US" sz="4000" b="1" dirty="0">
                <a:solidFill>
                  <a:srgbClr val="FFFF00"/>
                </a:solidFill>
                <a:latin typeface="+mn-lt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3400" y="990600"/>
            <a:ext cx="7848600" cy="258532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ea typeface="ＭＳ Ｐゴシック" charset="-128"/>
              </a:rPr>
              <a:t> 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FFFF99"/>
                </a:solidFill>
                <a:latin typeface="+mn-lt"/>
              </a:rPr>
              <a:t>Understanding </a:t>
            </a:r>
            <a:r>
              <a:rPr lang="en-US" sz="3200" b="1" dirty="0" smtClean="0">
                <a:solidFill>
                  <a:srgbClr val="FFFF99"/>
                </a:solidFill>
                <a:latin typeface="+mn-lt"/>
              </a:rPr>
              <a:t>Population </a:t>
            </a:r>
            <a:r>
              <a:rPr lang="en-US" sz="3200" b="1" dirty="0">
                <a:solidFill>
                  <a:srgbClr val="FFFF99"/>
                </a:solidFill>
                <a:latin typeface="+mn-lt"/>
              </a:rPr>
              <a:t>Risk </a:t>
            </a:r>
            <a:r>
              <a:rPr lang="en-US" sz="3200" b="1" dirty="0" smtClean="0">
                <a:solidFill>
                  <a:srgbClr val="FFFF99"/>
                </a:solidFill>
                <a:latin typeface="+mn-lt"/>
              </a:rPr>
              <a:t>to</a:t>
            </a:r>
            <a:endParaRPr lang="en-US" sz="3200" b="1" dirty="0">
              <a:solidFill>
                <a:srgbClr val="FFFF99"/>
              </a:solidFill>
              <a:latin typeface="+mn-lt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FF99"/>
                </a:solidFill>
                <a:latin typeface="+mn-lt"/>
              </a:rPr>
              <a:t>Weather Disasters in a Changing Climate </a:t>
            </a:r>
            <a:endParaRPr lang="en-US" sz="3200" b="1" dirty="0" smtClean="0">
              <a:solidFill>
                <a:srgbClr val="FFFF99"/>
              </a:solidFill>
              <a:latin typeface="+mn-lt"/>
            </a:endParaRPr>
          </a:p>
          <a:p>
            <a:pPr algn="ctr">
              <a:defRPr/>
            </a:pPr>
            <a:endParaRPr lang="en-US" sz="1000" b="1" dirty="0" smtClean="0">
              <a:solidFill>
                <a:srgbClr val="FFFF99"/>
              </a:solidFill>
              <a:latin typeface="+mn-lt"/>
            </a:endParaRPr>
          </a:p>
          <a:p>
            <a:pPr algn="ctr">
              <a:defRPr/>
            </a:pPr>
            <a:endParaRPr lang="en-US" b="1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8436" name="Subtitle 7"/>
          <p:cNvSpPr>
            <a:spLocks noGrp="1"/>
          </p:cNvSpPr>
          <p:nvPr>
            <p:ph type="subTitle" idx="1"/>
          </p:nvPr>
        </p:nvSpPr>
        <p:spPr>
          <a:xfrm>
            <a:off x="1038497" y="3276600"/>
            <a:ext cx="7162800" cy="1981200"/>
          </a:xfrm>
        </p:spPr>
        <p:txBody>
          <a:bodyPr/>
          <a:lstStyle/>
          <a:p>
            <a:pPr marL="0" lvl="1">
              <a:spcBef>
                <a:spcPts val="0"/>
              </a:spcBef>
            </a:pPr>
            <a:r>
              <a:rPr lang="en-US" sz="1800" dirty="0" smtClean="0">
                <a:ea typeface="ＭＳ Ｐゴシック"/>
              </a:rPr>
              <a:t>Olga </a:t>
            </a:r>
            <a:r>
              <a:rPr lang="en-US" sz="1800" dirty="0" err="1" smtClean="0">
                <a:ea typeface="ＭＳ Ｐゴシック"/>
              </a:rPr>
              <a:t>Wilhelmi</a:t>
            </a:r>
            <a:r>
              <a:rPr lang="en-US" sz="1800" dirty="0" smtClean="0">
                <a:ea typeface="ＭＳ Ｐゴシック"/>
              </a:rPr>
              <a:t>, Ph.D.</a:t>
            </a:r>
          </a:p>
          <a:p>
            <a:pPr marL="0" lvl="1">
              <a:spcBef>
                <a:spcPts val="0"/>
              </a:spcBef>
            </a:pPr>
            <a:endParaRPr lang="en-US" sz="1800" dirty="0" smtClean="0">
              <a:ea typeface="ＭＳ Ｐゴシック"/>
            </a:endParaRPr>
          </a:p>
          <a:p>
            <a:pPr marL="0" lvl="1">
              <a:spcBef>
                <a:spcPts val="0"/>
              </a:spcBef>
            </a:pPr>
            <a:r>
              <a:rPr lang="en-US" sz="1800" i="1" dirty="0" smtClean="0">
                <a:ea typeface="ＭＳ Ｐゴシック"/>
              </a:rPr>
              <a:t>Climate Science and Applications </a:t>
            </a:r>
          </a:p>
          <a:p>
            <a:pPr marL="0" lvl="1">
              <a:spcBef>
                <a:spcPts val="0"/>
              </a:spcBef>
            </a:pPr>
            <a:r>
              <a:rPr lang="en-US" sz="1800" i="1" dirty="0" smtClean="0">
                <a:ea typeface="ＭＳ Ｐゴシック"/>
              </a:rPr>
              <a:t>Research </a:t>
            </a:r>
            <a:r>
              <a:rPr lang="en-US" sz="1800" i="1" dirty="0" smtClean="0">
                <a:ea typeface="ＭＳ Ｐゴシック"/>
              </a:rPr>
              <a:t>Applications Laboratory</a:t>
            </a:r>
          </a:p>
          <a:p>
            <a:pPr marL="0" lvl="1">
              <a:spcBef>
                <a:spcPts val="0"/>
              </a:spcBef>
            </a:pPr>
            <a:r>
              <a:rPr lang="en-US" sz="1800" i="1" dirty="0" smtClean="0">
                <a:ea typeface="ＭＳ Ｐゴシック"/>
              </a:rPr>
              <a:t>National Center for Atmospheric Research</a:t>
            </a:r>
          </a:p>
          <a:p>
            <a:pPr marL="0" lvl="1">
              <a:spcBef>
                <a:spcPts val="0"/>
              </a:spcBef>
            </a:pPr>
            <a:r>
              <a:rPr lang="en-US" sz="1800" i="1" dirty="0" smtClean="0">
                <a:ea typeface="ＭＳ Ｐゴシック"/>
              </a:rPr>
              <a:t>Boulder, Colorado</a:t>
            </a:r>
          </a:p>
          <a:p>
            <a:pPr marL="0" lvl="1">
              <a:spcBef>
                <a:spcPts val="0"/>
              </a:spcBef>
            </a:pPr>
            <a:r>
              <a:rPr lang="en-US" sz="1800" i="1" dirty="0" smtClean="0">
                <a:ea typeface="ＭＳ Ｐゴシック"/>
                <a:hlinkClick r:id="rId3"/>
              </a:rPr>
              <a:t>olgaw@ucar.edu</a:t>
            </a:r>
            <a:endParaRPr lang="en-US" sz="1800" i="1" dirty="0" smtClean="0">
              <a:ea typeface="ＭＳ Ｐゴシック"/>
            </a:endParaRPr>
          </a:p>
          <a:p>
            <a:pPr marL="0" lvl="1">
              <a:spcBef>
                <a:spcPts val="0"/>
              </a:spcBef>
            </a:pPr>
            <a:endParaRPr lang="en-US" sz="1800" i="1" dirty="0" smtClean="0">
              <a:ea typeface="ＭＳ Ｐゴシック"/>
            </a:endParaRPr>
          </a:p>
          <a:p>
            <a:pPr marL="0" lvl="1">
              <a:spcBef>
                <a:spcPts val="0"/>
              </a:spcBef>
            </a:pPr>
            <a:endParaRPr lang="en-US" sz="1800" dirty="0" smtClean="0">
              <a:ea typeface="ＭＳ Ｐゴシック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6096000"/>
            <a:ext cx="861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+mn-lt"/>
              </a:rPr>
              <a:t>Understanding Risk Forum – Boulder</a:t>
            </a: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+mn-lt"/>
              </a:rPr>
              <a:t>October 23-25 2015</a:t>
            </a:r>
            <a:endParaRPr lang="en-US" sz="1600" i="1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933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381001" y="1371600"/>
            <a:ext cx="3809999" cy="5706291"/>
          </a:xfrm>
        </p:spPr>
        <p:txBody>
          <a:bodyPr/>
          <a:lstStyle/>
          <a:p>
            <a:r>
              <a:rPr lang="en-US" sz="1800" b="0" dirty="0" smtClean="0">
                <a:ea typeface="ＭＳ Ｐゴシック"/>
              </a:rPr>
              <a:t>Urban </a:t>
            </a:r>
            <a:r>
              <a:rPr lang="en-US" sz="1800" b="0" dirty="0" smtClean="0">
                <a:ea typeface="ＭＳ Ｐゴシック"/>
              </a:rPr>
              <a:t>morphology, vegetation, and building materials play a major role in </a:t>
            </a:r>
            <a:r>
              <a:rPr lang="en-US" sz="1800" b="0" dirty="0" smtClean="0"/>
              <a:t>determining </a:t>
            </a:r>
            <a:r>
              <a:rPr lang="en-US" sz="1800" b="0" dirty="0" smtClean="0">
                <a:solidFill>
                  <a:srgbClr val="FFFF99"/>
                </a:solidFill>
              </a:rPr>
              <a:t>urban heat island (UHI) </a:t>
            </a:r>
            <a:r>
              <a:rPr lang="en-US" sz="1800" b="0" dirty="0" smtClean="0"/>
              <a:t>characteristics </a:t>
            </a:r>
            <a:r>
              <a:rPr lang="en-US" sz="1400" b="0" dirty="0" smtClean="0">
                <a:ea typeface="ＭＳ Ｐゴシック"/>
              </a:rPr>
              <a:t>(Monaghan et al. 2014)</a:t>
            </a:r>
          </a:p>
          <a:p>
            <a:r>
              <a:rPr lang="en-US" sz="1800" b="0" dirty="0" smtClean="0">
                <a:solidFill>
                  <a:srgbClr val="FFFF99"/>
                </a:solidFill>
              </a:rPr>
              <a:t>Relative </a:t>
            </a:r>
            <a:r>
              <a:rPr lang="en-US" sz="1800" b="0" dirty="0" smtClean="0">
                <a:solidFill>
                  <a:srgbClr val="FFFF99"/>
                </a:solidFill>
              </a:rPr>
              <a:t>risk of heat-related mortality </a:t>
            </a:r>
            <a:r>
              <a:rPr lang="en-US" sz="1800" b="0" dirty="0" smtClean="0"/>
              <a:t>in Houston has associations with high daily minimum </a:t>
            </a:r>
            <a:r>
              <a:rPr lang="en-US" sz="1800" b="0" dirty="0" smtClean="0"/>
              <a:t>temperature</a:t>
            </a:r>
            <a:r>
              <a:rPr lang="en-US" sz="1800" b="0" dirty="0"/>
              <a:t> </a:t>
            </a:r>
            <a:r>
              <a:rPr lang="en-US" sz="1400" b="0" dirty="0" smtClean="0"/>
              <a:t>(Heaton </a:t>
            </a:r>
            <a:r>
              <a:rPr lang="en-US" sz="1400" b="0" dirty="0" smtClean="0"/>
              <a:t>et al. 2014, 2015)  </a:t>
            </a:r>
          </a:p>
          <a:p>
            <a:r>
              <a:rPr lang="en-US" sz="1800" b="0" dirty="0" smtClean="0"/>
              <a:t>Mid-century global </a:t>
            </a:r>
            <a:r>
              <a:rPr lang="en-US" sz="1800" b="0" dirty="0" smtClean="0">
                <a:solidFill>
                  <a:srgbClr val="FFFF99"/>
                </a:solidFill>
              </a:rPr>
              <a:t>climate model projections</a:t>
            </a:r>
            <a:r>
              <a:rPr lang="en-US" sz="1800" b="0" dirty="0" smtClean="0"/>
              <a:t>: more than half of summer nights qualify as high heat stress </a:t>
            </a:r>
            <a:r>
              <a:rPr lang="en-US" sz="1400" b="0" dirty="0" smtClean="0">
                <a:ea typeface="ＭＳ Ｐゴシック"/>
              </a:rPr>
              <a:t>(</a:t>
            </a:r>
            <a:r>
              <a:rPr lang="en-US" sz="1400" b="0" dirty="0" err="1" smtClean="0">
                <a:ea typeface="ＭＳ Ｐゴシック"/>
              </a:rPr>
              <a:t>Oleson</a:t>
            </a:r>
            <a:r>
              <a:rPr lang="en-US" sz="1400" b="0" dirty="0" smtClean="0">
                <a:ea typeface="ＭＳ Ｐゴシック"/>
              </a:rPr>
              <a:t> et al. 2013)</a:t>
            </a:r>
          </a:p>
          <a:p>
            <a:pPr marL="457200" lvl="1" indent="0">
              <a:buNone/>
            </a:pPr>
            <a:endParaRPr lang="en-US" sz="1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66891" y="2286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99"/>
                </a:solidFill>
                <a:latin typeface="+mj-lt"/>
                <a:ea typeface="ＭＳ Ｐゴシック" charset="-128"/>
              </a:rPr>
              <a:t>Exposure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ＭＳ Ｐゴシック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89085" y="914400"/>
            <a:ext cx="807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567" t="11999" r="24883" b="3609"/>
          <a:stretch/>
        </p:blipFill>
        <p:spPr>
          <a:xfrm>
            <a:off x="4309910" y="1348982"/>
            <a:ext cx="4751782" cy="48619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7733" y="636921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+mn-lt"/>
                <a:hlinkClick r:id="rId4"/>
              </a:rPr>
              <a:t>https://gis.ucar.edu/heatinspector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09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365761" y="990600"/>
            <a:ext cx="8285284" cy="5706291"/>
          </a:xfrm>
        </p:spPr>
        <p:txBody>
          <a:bodyPr/>
          <a:lstStyle/>
          <a:p>
            <a:r>
              <a:rPr lang="en-US" sz="2000" b="0" dirty="0" smtClean="0">
                <a:ea typeface="ＭＳ Ｐゴシック"/>
              </a:rPr>
              <a:t>Household survey (n=901, 2011) </a:t>
            </a:r>
          </a:p>
          <a:p>
            <a:pPr lvl="1"/>
            <a:r>
              <a:rPr lang="en-US" sz="1800" b="0" dirty="0" smtClean="0">
                <a:ea typeface="ＭＳ Ｐゴシック"/>
              </a:rPr>
              <a:t>Multiple </a:t>
            </a:r>
            <a:r>
              <a:rPr lang="en-US" sz="1800" b="0" dirty="0" smtClean="0">
                <a:ea typeface="ＭＳ Ｐゴシック"/>
              </a:rPr>
              <a:t>social and behavioral factors </a:t>
            </a:r>
            <a:r>
              <a:rPr lang="en-US" sz="1800" b="0" dirty="0" smtClean="0">
                <a:cs typeface="Arial"/>
              </a:rPr>
              <a:t>interact to compound vulnerability, including lack of social capital. </a:t>
            </a:r>
            <a:r>
              <a:rPr lang="en-US" sz="1800" b="0" dirty="0" smtClean="0">
                <a:ea typeface="ＭＳ Ｐゴシック"/>
              </a:rPr>
              <a:t>Presence of A/C does not always protect from heat. </a:t>
            </a:r>
            <a:r>
              <a:rPr lang="en-US" sz="1800" b="0" dirty="0" smtClean="0"/>
              <a:t>Most vulnerable </a:t>
            </a:r>
            <a:r>
              <a:rPr lang="en-US" sz="1800" b="0" dirty="0"/>
              <a:t>populations </a:t>
            </a:r>
            <a:r>
              <a:rPr lang="en-US" sz="1800" b="0" dirty="0" smtClean="0"/>
              <a:t>also have </a:t>
            </a:r>
            <a:r>
              <a:rPr lang="en-US" sz="1800" b="0" dirty="0"/>
              <a:t>little or no knowledge of the symptoms of heat stress, nor do they know </a:t>
            </a:r>
            <a:r>
              <a:rPr lang="en-US" sz="1800" b="0" dirty="0" smtClean="0"/>
              <a:t>about cooling centers. </a:t>
            </a:r>
            <a:r>
              <a:rPr lang="en-US" sz="1400" b="0" dirty="0" smtClean="0">
                <a:ea typeface="ＭＳ Ｐゴシック"/>
              </a:rPr>
              <a:t>(Hayden </a:t>
            </a:r>
            <a:r>
              <a:rPr lang="en-US" sz="1400" b="0" dirty="0" smtClean="0">
                <a:ea typeface="ＭＳ Ｐゴシック"/>
              </a:rPr>
              <a:t>et al. forthcoming) </a:t>
            </a:r>
          </a:p>
          <a:p>
            <a:r>
              <a:rPr lang="en-US" sz="2000" b="0" dirty="0" smtClean="0">
                <a:ea typeface="ＭＳ Ｐゴシック"/>
              </a:rPr>
              <a:t>Stakeholder survey (n=33, 2012) and workshop (2012)</a:t>
            </a:r>
            <a:endParaRPr lang="en-US" sz="2000" b="0" dirty="0">
              <a:ea typeface="ＭＳ Ｐゴシック"/>
            </a:endParaRPr>
          </a:p>
          <a:p>
            <a:pPr lvl="1"/>
            <a:r>
              <a:rPr lang="en-US" sz="1800" dirty="0" smtClean="0">
                <a:ea typeface="ＭＳ Ｐゴシック"/>
              </a:rPr>
              <a:t>Increasing risk to extreme heat due to growing number of vulnerable population (changing societal context)</a:t>
            </a:r>
          </a:p>
          <a:p>
            <a:pPr lvl="1"/>
            <a:r>
              <a:rPr lang="en-US" sz="1800" dirty="0" smtClean="0">
                <a:ea typeface="ＭＳ Ｐゴシック"/>
              </a:rPr>
              <a:t>Risk reduction efforts should be put towards extreme heat preparedness and response  (i.e., risk communication, effectiveness of cooling centers, coordination and collaboration, thresholds and heat advisories)   </a:t>
            </a:r>
          </a:p>
          <a:p>
            <a:pPr lvl="1"/>
            <a:endParaRPr lang="en-US" sz="1800" b="0" dirty="0" smtClean="0">
              <a:ea typeface="ＭＳ Ｐゴシック"/>
            </a:endParaRPr>
          </a:p>
          <a:p>
            <a:pPr marL="457200" lvl="1" indent="0">
              <a:buNone/>
            </a:pPr>
            <a:endParaRPr lang="en-US" sz="1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66891" y="2286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99"/>
                </a:solidFill>
                <a:latin typeface="+mj-lt"/>
                <a:ea typeface="ＭＳ Ｐゴシック" charset="-128"/>
              </a:rPr>
              <a:t>Adaptive capacity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ＭＳ Ｐゴシック" charset="-128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89085" y="914400"/>
            <a:ext cx="807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 descr="C:\Users\olgaw\AppData\Local\Temp\SAM_6631_1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-75" r="432" b="6857"/>
          <a:stretch/>
        </p:blipFill>
        <p:spPr bwMode="auto">
          <a:xfrm>
            <a:off x="4508402" y="4819488"/>
            <a:ext cx="3340197" cy="18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olgaw\AppData\Local\Temp\SAM_6634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5" y="4819488"/>
            <a:ext cx="3223195" cy="18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2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630" y="6209917"/>
            <a:ext cx="6572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  <a:hlinkClick r:id="rId3"/>
              </a:rPr>
              <a:t>http://gis.ucar.edu/projects/simmer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3048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kern="0" dirty="0" smtClean="0">
                <a:solidFill>
                  <a:srgbClr val="FFFF99"/>
                </a:solidFill>
                <a:latin typeface="+mn-lt"/>
                <a:ea typeface="ＭＳ Ｐゴシック" charset="-128"/>
              </a:rPr>
              <a:t>“</a:t>
            </a:r>
            <a:r>
              <a:rPr lang="en-US" i="1" kern="0" dirty="0" smtClean="0">
                <a:solidFill>
                  <a:srgbClr val="FFFF99"/>
                </a:solidFill>
                <a:latin typeface="+mn-lt"/>
                <a:ea typeface="ＭＳ Ｐゴシック" charset="-128"/>
              </a:rPr>
              <a:t>Beat the Heat in Houston</a:t>
            </a:r>
            <a:r>
              <a:rPr lang="en-US" i="1" kern="0" dirty="0" smtClean="0">
                <a:solidFill>
                  <a:srgbClr val="FFFF99"/>
                </a:solidFill>
                <a:latin typeface="+mn-lt"/>
                <a:ea typeface="ＭＳ Ｐゴシック" charset="-128"/>
              </a:rPr>
              <a:t>” – Online GIS application </a:t>
            </a:r>
            <a:r>
              <a:rPr lang="en-US" i="1" kern="0" dirty="0" smtClean="0">
                <a:solidFill>
                  <a:schemeClr val="bg1"/>
                </a:solidFill>
                <a:latin typeface="+mn-lt"/>
                <a:ea typeface="ＭＳ Ｐゴシック" charset="-128"/>
              </a:rPr>
              <a:t> </a:t>
            </a:r>
            <a:endParaRPr lang="en-US" i="1" kern="0" dirty="0">
              <a:solidFill>
                <a:schemeClr val="bg1"/>
              </a:solidFill>
              <a:latin typeface="+mn-lt"/>
              <a:ea typeface="ＭＳ Ｐゴシック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kern="0" dirty="0" smtClean="0">
                <a:solidFill>
                  <a:srgbClr val="FFFF99"/>
                </a:solidFill>
                <a:latin typeface="+mn-lt"/>
                <a:ea typeface="ＭＳ Ｐゴシック" charset="-128"/>
              </a:rPr>
              <a:t> </a:t>
            </a: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8" y="1217375"/>
            <a:ext cx="8610236" cy="487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2718"/>
          <a:stretch/>
        </p:blipFill>
        <p:spPr>
          <a:xfrm>
            <a:off x="6997803" y="4427157"/>
            <a:ext cx="1705970" cy="1982815"/>
          </a:xfrm>
          <a:prstGeom prst="rect">
            <a:avLst/>
          </a:prstGeom>
          <a:ln>
            <a:solidFill>
              <a:srgbClr val="003366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0" t="21804" r="19511" b="41335"/>
          <a:stretch/>
        </p:blipFill>
        <p:spPr>
          <a:xfrm>
            <a:off x="6865911" y="1828800"/>
            <a:ext cx="1868342" cy="1230648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64643"/>
            <a:ext cx="1811330" cy="1958961"/>
          </a:xfrm>
          <a:prstGeom prst="rect">
            <a:avLst/>
          </a:prstGeom>
          <a:ln w="12700">
            <a:solidFill>
              <a:srgbClr val="003366"/>
            </a:solidFill>
          </a:ln>
        </p:spPr>
      </p:pic>
      <p:cxnSp>
        <p:nvCxnSpPr>
          <p:cNvPr id="17" name="Straight Connector 16"/>
          <p:cNvCxnSpPr/>
          <p:nvPr/>
        </p:nvCxnSpPr>
        <p:spPr bwMode="auto">
          <a:xfrm>
            <a:off x="145788" y="838200"/>
            <a:ext cx="807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77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19642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99"/>
                </a:solidFill>
              </a:rPr>
              <a:t>Colorado </a:t>
            </a:r>
            <a:r>
              <a:rPr lang="en-US" sz="3200" dirty="0" smtClean="0">
                <a:solidFill>
                  <a:srgbClr val="FFFF99"/>
                </a:solidFill>
              </a:rPr>
              <a:t>Front Range Floods of 2013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5506186"/>
            <a:ext cx="7974858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Lisa Dilling</a:t>
            </a:r>
            <a:r>
              <a:rPr lang="en-US" sz="1400" b="1" baseline="30000" dirty="0" smtClean="0">
                <a:solidFill>
                  <a:schemeClr val="bg1"/>
                </a:solidFill>
                <a:latin typeface="+mn-lt"/>
              </a:rPr>
              <a:t>1,2,3,4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, Rebecca Morss,</a:t>
            </a:r>
            <a:r>
              <a:rPr lang="en-US" sz="1400" b="1" baseline="300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and Olga Wilhelmi</a:t>
            </a:r>
            <a:r>
              <a:rPr lang="en-US" sz="1400" b="1" baseline="30000" dirty="0" smtClean="0">
                <a:solidFill>
                  <a:schemeClr val="bg1"/>
                </a:solidFill>
                <a:latin typeface="+mn-lt"/>
              </a:rPr>
              <a:t>5</a:t>
            </a:r>
          </a:p>
          <a:p>
            <a:endParaRPr lang="en-US" sz="1400" baseline="30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Western Water Assessment, 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Center for Science and and Technology Policy Research, 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Environmental Studies, 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University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of Colorado Boulder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,</a:t>
            </a:r>
          </a:p>
          <a:p>
            <a:r>
              <a:rPr lang="en-US" sz="1400" baseline="30000" dirty="0" smtClean="0">
                <a:solidFill>
                  <a:schemeClr val="bg1"/>
                </a:solidFill>
                <a:latin typeface="+mn-lt"/>
              </a:rPr>
              <a:t>5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National Center for Atmospheric Research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029" y="2057400"/>
            <a:ext cx="7035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charset="0"/>
              </a:rPr>
              <a:t>What does surprise teach us about vulnerability </a:t>
            </a:r>
            <a:r>
              <a:rPr lang="en-US" b="1" dirty="0">
                <a:solidFill>
                  <a:schemeClr val="bg1"/>
                </a:solidFill>
                <a:latin typeface="Calibri" charset="0"/>
              </a:rPr>
              <a:t>in high adaptive capacity systems?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85800" y="1197429"/>
            <a:ext cx="807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7079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99"/>
                </a:solidFill>
              </a:rPr>
              <a:t>Methods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Household survey (n=101) </a:t>
            </a:r>
          </a:p>
          <a:p>
            <a:pPr lvl="1"/>
            <a:r>
              <a:rPr lang="en-US" sz="1800" dirty="0" smtClean="0"/>
              <a:t>Boulder</a:t>
            </a:r>
            <a:r>
              <a:rPr lang="en-US" sz="1800" dirty="0" smtClean="0"/>
              <a:t>, Lyons, Longmont, Estes </a:t>
            </a:r>
            <a:r>
              <a:rPr lang="en-US" sz="1800" dirty="0" smtClean="0"/>
              <a:t>Park</a:t>
            </a:r>
          </a:p>
          <a:p>
            <a:pPr lvl="1"/>
            <a:r>
              <a:rPr lang="en-US" sz="1800" dirty="0"/>
              <a:t>A</a:t>
            </a:r>
            <a:r>
              <a:rPr lang="en-US" sz="1800" dirty="0" smtClean="0"/>
              <a:t>dministered </a:t>
            </a:r>
            <a:r>
              <a:rPr lang="en-US" sz="1800" dirty="0" smtClean="0"/>
              <a:t>by </a:t>
            </a:r>
            <a:r>
              <a:rPr lang="en-US" sz="1800" dirty="0" smtClean="0"/>
              <a:t>the </a:t>
            </a:r>
            <a:r>
              <a:rPr lang="en-US" sz="1800" dirty="0" smtClean="0"/>
              <a:t>Natural Hazards Center (</a:t>
            </a:r>
            <a:r>
              <a:rPr lang="en-US" sz="1800" dirty="0" err="1" smtClean="0"/>
              <a:t>Welton</a:t>
            </a:r>
            <a:r>
              <a:rPr lang="en-US" sz="1800" dirty="0" smtClean="0"/>
              <a:t>-Mitchell, James, and Perez Foster)</a:t>
            </a:r>
          </a:p>
          <a:p>
            <a:r>
              <a:rPr lang="en-US" sz="2000" dirty="0" smtClean="0"/>
              <a:t>Questions: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dirty="0" smtClean="0"/>
              <a:t>Were </a:t>
            </a:r>
            <a:r>
              <a:rPr lang="en-US" sz="1800" dirty="0" smtClean="0"/>
              <a:t>you surprised by anything about the September 2013 Colorado Flood?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800" dirty="0" smtClean="0"/>
              <a:t>What surprised you</a:t>
            </a:r>
            <a:r>
              <a:rPr lang="en-US" sz="1800" dirty="0" smtClean="0"/>
              <a:t>?</a:t>
            </a: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2F4AD-7141-4E44-8527-BCC15E7A2750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89085" y="914400"/>
            <a:ext cx="807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69634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654"/>
            <a:ext cx="77724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99"/>
                </a:solidFill>
              </a:rPr>
              <a:t>Exposure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653276" cy="4114800"/>
          </a:xfrm>
        </p:spPr>
        <p:txBody>
          <a:bodyPr>
            <a:noAutofit/>
          </a:bodyPr>
          <a:lstStyle/>
          <a:p>
            <a:r>
              <a:rPr lang="en-US" sz="1800" dirty="0" smtClean="0"/>
              <a:t>Amount of rain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“I have lived in Boulder County for over 30 years and have never seen anything close to this type of rainfall.”</a:t>
            </a:r>
            <a:endParaRPr lang="en-US" sz="1600" dirty="0" smtClean="0"/>
          </a:p>
          <a:p>
            <a:r>
              <a:rPr lang="en-US" sz="1800" dirty="0" smtClean="0"/>
              <a:t>Extent of flooding</a:t>
            </a:r>
          </a:p>
          <a:p>
            <a:r>
              <a:rPr lang="en-US" sz="1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Location of flooding </a:t>
            </a:r>
          </a:p>
          <a:p>
            <a:pPr lvl="1"/>
            <a:r>
              <a:rPr lang="en-US" sz="16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“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 thought Boulder flooding would be focused near the downtown area and Pearl Street, but it seemed to be much more damaging to residential areas of town.”</a:t>
            </a:r>
            <a:endParaRPr lang="en-US" sz="1600" dirty="0">
              <a:solidFill>
                <a:srgbClr val="FFFFFF"/>
              </a:solidFill>
            </a:endParaRPr>
          </a:p>
          <a:p>
            <a:r>
              <a:rPr lang="en-US" sz="1800" dirty="0" smtClean="0"/>
              <a:t> Source of flooding </a:t>
            </a:r>
          </a:p>
          <a:p>
            <a:r>
              <a:rPr lang="en-US" sz="1800" dirty="0" smtClean="0"/>
              <a:t>Duration of flooding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“How long the water kept streaming across our lands - for 10-14 days after the flood.”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 smtClean="0"/>
          </a:p>
        </p:txBody>
      </p:sp>
      <p:pic>
        <p:nvPicPr>
          <p:cNvPr id="5" name="Picture 4" descr="Screen Shot 2015-01-05 at 2.17.2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05" y="213322"/>
            <a:ext cx="2677189" cy="2408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4345" y="1704368"/>
            <a:ext cx="3822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 descr="edg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742380"/>
            <a:ext cx="2895600" cy="1636291"/>
          </a:xfrm>
          <a:prstGeom prst="rect">
            <a:avLst/>
          </a:prstGeom>
        </p:spPr>
      </p:pic>
      <p:pic>
        <p:nvPicPr>
          <p:cNvPr id="11" name="Picture 10" descr="flooding-boulder-colorado (2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23" y="4572000"/>
            <a:ext cx="2653771" cy="20942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304800" y="902654"/>
            <a:ext cx="580567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129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0654"/>
            <a:ext cx="77724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99"/>
                </a:solidFill>
              </a:rPr>
              <a:t>Adaptive Capacity 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187563" cy="4114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Warning and information </a:t>
            </a:r>
          </a:p>
          <a:p>
            <a:pPr lvl="1"/>
            <a:r>
              <a:rPr lang="en-US" sz="2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“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We are not in a flood plain &amp; it was barely raining. There was NO warning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.”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Insurance limits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Positive: community support 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Positive: Rapid response of officials and construction crews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Transportation challenges 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271354" y="1699894"/>
            <a:ext cx="3822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8" name="Picture 7" descr="weather alert PIX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3955"/>
            <a:ext cx="2868169" cy="1520773"/>
          </a:xfrm>
          <a:prstGeom prst="rect">
            <a:avLst/>
          </a:prstGeom>
        </p:spPr>
      </p:pic>
      <p:pic>
        <p:nvPicPr>
          <p:cNvPr id="10" name="Picture 9" descr="flood_insuranc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48" y="1534855"/>
            <a:ext cx="2803714" cy="1871347"/>
          </a:xfrm>
          <a:prstGeom prst="rect">
            <a:avLst/>
          </a:prstGeom>
        </p:spPr>
      </p:pic>
      <p:pic>
        <p:nvPicPr>
          <p:cNvPr id="12" name="Picture 11" descr="flooding-boulder-colorado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63" y="3090462"/>
            <a:ext cx="2848169" cy="224293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 bwMode="auto">
          <a:xfrm>
            <a:off x="304800" y="902654"/>
            <a:ext cx="580567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345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49" y="304800"/>
            <a:ext cx="77724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99"/>
                </a:solidFill>
              </a:rPr>
              <a:t>Lessons learned </a:t>
            </a:r>
            <a:endParaRPr lang="en-US" sz="3600" dirty="0">
              <a:solidFill>
                <a:srgbClr val="FFFF9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9452" y="1447800"/>
            <a:ext cx="7744097" cy="4876800"/>
          </a:xfrm>
        </p:spPr>
        <p:txBody>
          <a:bodyPr/>
          <a:lstStyle/>
          <a:p>
            <a:r>
              <a:rPr lang="en-US" sz="2000" dirty="0" smtClean="0"/>
              <a:t>Lack of awareness of the full dimensions of flooding</a:t>
            </a:r>
          </a:p>
          <a:p>
            <a:r>
              <a:rPr lang="en-US" sz="2000" dirty="0" smtClean="0"/>
              <a:t>Information products (e.g. flood maps) and warnings still do not seem sufficient, can even give false sense of security – how do we acknowledge uncertainty and true risks?</a:t>
            </a:r>
          </a:p>
          <a:p>
            <a:r>
              <a:rPr lang="en-US" sz="2000" dirty="0" smtClean="0"/>
              <a:t>Community relationships, ingenuity, and cooperation a powerful form of adaptive capacity</a:t>
            </a:r>
          </a:p>
          <a:p>
            <a:r>
              <a:rPr lang="en-US" sz="2000" dirty="0" smtClean="0"/>
              <a:t>Infrastructure, especially transportation, a critical foundation for adaptive capacity, key vulnerability cascades revealed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09452" y="1066800"/>
            <a:ext cx="787254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10540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762000"/>
          </a:xfrm>
        </p:spPr>
        <p:txBody>
          <a:bodyPr/>
          <a:lstStyle/>
          <a:p>
            <a:r>
              <a:rPr lang="en-US" dirty="0" smtClean="0">
                <a:solidFill>
                  <a:srgbClr val="FFFF99"/>
                </a:solidFill>
              </a:rPr>
              <a:t>Summary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772400" cy="5029200"/>
          </a:xfrm>
        </p:spPr>
        <p:txBody>
          <a:bodyPr/>
          <a:lstStyle/>
          <a:p>
            <a:r>
              <a:rPr lang="en-US" sz="2000" b="0" dirty="0" smtClean="0"/>
              <a:t>Extreme </a:t>
            </a:r>
            <a:r>
              <a:rPr lang="en-US" sz="2000" b="0" dirty="0"/>
              <a:t>weather </a:t>
            </a:r>
            <a:r>
              <a:rPr lang="en-US" sz="2000" b="0" dirty="0" smtClean="0"/>
              <a:t>events</a:t>
            </a:r>
            <a:r>
              <a:rPr lang="en-US" sz="2000" b="0" dirty="0"/>
              <a:t>, interacting with vulnerable social and ecological systems, can lead to </a:t>
            </a:r>
            <a:r>
              <a:rPr lang="en-US" sz="2000" b="0" dirty="0" smtClean="0"/>
              <a:t>disasters.</a:t>
            </a:r>
          </a:p>
          <a:p>
            <a:r>
              <a:rPr lang="en-US" sz="2000" b="0" dirty="0" smtClean="0">
                <a:solidFill>
                  <a:srgbClr val="FFFF99"/>
                </a:solidFill>
              </a:rPr>
              <a:t>Understanding </a:t>
            </a:r>
            <a:r>
              <a:rPr lang="en-US" sz="2000" b="0" dirty="0" smtClean="0">
                <a:solidFill>
                  <a:srgbClr val="FFFF99"/>
                </a:solidFill>
              </a:rPr>
              <a:t>and characterizing risk and vulnerability at the scales of decision-making can lead to more effective hazard </a:t>
            </a:r>
            <a:r>
              <a:rPr lang="en-US" sz="2000" b="0" dirty="0" smtClean="0">
                <a:solidFill>
                  <a:srgbClr val="FFFF99"/>
                </a:solidFill>
              </a:rPr>
              <a:t>mitigation (extreme heat example).</a:t>
            </a:r>
            <a:endParaRPr lang="en-US" sz="2000" b="0" dirty="0" smtClean="0">
              <a:solidFill>
                <a:srgbClr val="FFFF99"/>
              </a:solidFill>
            </a:endParaRPr>
          </a:p>
          <a:p>
            <a:r>
              <a:rPr lang="en-US" sz="2000" b="0" dirty="0" smtClean="0"/>
              <a:t>Critical </a:t>
            </a:r>
            <a:r>
              <a:rPr lang="en-US" sz="2000" b="0" dirty="0"/>
              <a:t>component in climate adaptation is understanding </a:t>
            </a:r>
            <a:r>
              <a:rPr lang="en-US" sz="2000" b="0" dirty="0" smtClean="0"/>
              <a:t>population adaptive capacity at the local level</a:t>
            </a:r>
            <a:r>
              <a:rPr lang="en-US" sz="2000" b="0" dirty="0" smtClean="0"/>
              <a:t>.</a:t>
            </a:r>
            <a:endParaRPr lang="en-US" sz="2000" b="0" dirty="0" smtClean="0"/>
          </a:p>
          <a:p>
            <a:r>
              <a:rPr lang="en-US" sz="2000" b="0" dirty="0" smtClean="0">
                <a:solidFill>
                  <a:srgbClr val="FFFF99"/>
                </a:solidFill>
                <a:ea typeface="ＭＳ Ｐゴシック" pitchFamily="34" charset="-128"/>
              </a:rPr>
              <a:t>Even in a high adaptive capacity context, “surprising” vulnerabilities exist. Opportunity to learn from these “surprises”.</a:t>
            </a:r>
          </a:p>
          <a:p>
            <a:r>
              <a:rPr lang="en-US" sz="2000" b="0" dirty="0" smtClean="0">
                <a:ea typeface="ＭＳ Ｐゴシック" pitchFamily="34" charset="-128"/>
              </a:rPr>
              <a:t>Understanding the dynamics of vulnerability (changing exposure, sensitivity and adaptive capacity) is important for understanding and reducing risk to weather disasters.</a:t>
            </a:r>
          </a:p>
          <a:p>
            <a:endParaRPr lang="en-US" sz="2000" b="0" dirty="0"/>
          </a:p>
          <a:p>
            <a:endParaRPr lang="en-US" sz="2000" b="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14400" y="1244938"/>
            <a:ext cx="7924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35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99"/>
                </a:solidFill>
              </a:rPr>
              <a:t>Thank you!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Contact: </a:t>
            </a:r>
          </a:p>
          <a:p>
            <a:pPr marL="0" indent="0">
              <a:buNone/>
            </a:pPr>
            <a:r>
              <a:rPr lang="en-US" sz="2400" b="0" dirty="0" smtClean="0">
                <a:hlinkClick r:id="rId3"/>
              </a:rPr>
              <a:t>olgaw@ucar.edu</a:t>
            </a:r>
            <a:endParaRPr lang="en-US" sz="2400" b="0" dirty="0" smtClean="0"/>
          </a:p>
          <a:p>
            <a:pPr marL="0" indent="0">
              <a:buNone/>
            </a:pPr>
            <a:endParaRPr lang="en-US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5515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66800"/>
            <a:ext cx="6781800" cy="4114800"/>
          </a:xfrm>
        </p:spPr>
        <p:txBody>
          <a:bodyPr/>
          <a:lstStyle/>
          <a:p>
            <a:pPr marL="0" indent="0">
              <a:buNone/>
            </a:pPr>
            <a:r>
              <a:rPr lang="de-DE" b="0" dirty="0">
                <a:solidFill>
                  <a:srgbClr val="FFFF99"/>
                </a:solidFill>
              </a:rPr>
              <a:t>Climate and society are co-evolving in a manner that could place </a:t>
            </a:r>
            <a:r>
              <a:rPr lang="de-DE" b="0" dirty="0" smtClean="0">
                <a:solidFill>
                  <a:srgbClr val="FFFF99"/>
                </a:solidFill>
              </a:rPr>
              <a:t>already vulnerable people and communities at </a:t>
            </a:r>
            <a:r>
              <a:rPr lang="de-DE" b="0" dirty="0">
                <a:solidFill>
                  <a:srgbClr val="FFFF99"/>
                </a:solidFill>
              </a:rPr>
              <a:t>a greater risk </a:t>
            </a:r>
            <a:r>
              <a:rPr lang="de-DE" b="0" dirty="0" smtClean="0">
                <a:solidFill>
                  <a:srgbClr val="FFFF99"/>
                </a:solidFill>
              </a:rPr>
              <a:t>to weather-related disasters</a:t>
            </a:r>
            <a:endParaRPr lang="en-US" b="0" dirty="0">
              <a:solidFill>
                <a:srgbClr val="FFFF99"/>
              </a:solidFill>
            </a:endParaRPr>
          </a:p>
        </p:txBody>
      </p:sp>
      <p:pic>
        <p:nvPicPr>
          <p:cNvPr id="4" name="Picture 12" descr="hurricDennisCarlyeCalvin.TIF"/>
          <p:cNvPicPr>
            <a:picLocks noChangeAspect="1"/>
          </p:cNvPicPr>
          <p:nvPr/>
        </p:nvPicPr>
        <p:blipFill rotWithShape="1">
          <a:blip r:embed="rId2" cstate="print"/>
          <a:srcRect t="12554"/>
          <a:stretch/>
        </p:blipFill>
        <p:spPr bwMode="auto">
          <a:xfrm>
            <a:off x="586183" y="3124200"/>
            <a:ext cx="2819400" cy="183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U:\RAL\hannahb\WorldBank\Katrina.people.jpg"/>
          <p:cNvPicPr>
            <a:picLocks noChangeAspect="1" noChangeArrowheads="1"/>
          </p:cNvPicPr>
          <p:nvPr/>
        </p:nvPicPr>
        <p:blipFill rotWithShape="1">
          <a:blip r:embed="rId3" cstate="print"/>
          <a:srcRect t="11111" b="31409"/>
          <a:stretch/>
        </p:blipFill>
        <p:spPr bwMode="auto">
          <a:xfrm>
            <a:off x="3550610" y="3124200"/>
            <a:ext cx="2423780" cy="186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124200"/>
            <a:ext cx="2743200" cy="186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09800" y="54864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rgbClr val="FFFF99"/>
                </a:solidFill>
                <a:latin typeface="+mn-lt"/>
              </a:rPr>
              <a:t>Disaster Risk Reduction </a:t>
            </a:r>
          </a:p>
          <a:p>
            <a:pPr lvl="1"/>
            <a:r>
              <a:rPr lang="en-US" sz="2400" dirty="0">
                <a:solidFill>
                  <a:srgbClr val="FFFF99"/>
                </a:solidFill>
                <a:latin typeface="+mn-lt"/>
              </a:rPr>
              <a:t>Climate Change Adaptation</a:t>
            </a:r>
          </a:p>
        </p:txBody>
      </p:sp>
    </p:spTree>
    <p:extLst>
      <p:ext uri="{BB962C8B-B14F-4D97-AF65-F5344CB8AC3E}">
        <p14:creationId xmlns:p14="http://schemas.microsoft.com/office/powerpoint/2010/main" val="2541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0" y="342786"/>
            <a:ext cx="8679530" cy="89488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 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375120" y="316021"/>
          <a:ext cx="7958960" cy="424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193830" y="26163"/>
            <a:ext cx="8679530" cy="89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rgbClr val="FFFF99"/>
                </a:solidFill>
                <a:latin typeface="+mn-lt"/>
                <a:cs typeface="+mj-cs"/>
              </a:rPr>
              <a:t>Understanding </a:t>
            </a:r>
            <a:r>
              <a:rPr lang="en-US" kern="0" noProof="0" dirty="0" smtClean="0">
                <a:solidFill>
                  <a:srgbClr val="FFFF99"/>
                </a:solidFill>
                <a:latin typeface="+mn-lt"/>
                <a:cs typeface="+mj-cs"/>
              </a:rPr>
              <a:t>Risk to Weather Disasters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00" y="3502054"/>
            <a:ext cx="760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Hazard               Vulnerability                 Risk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93830" y="896595"/>
            <a:ext cx="7924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3637755" y="4025273"/>
            <a:ext cx="22525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Exposure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Sensitivity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Adaptive Capacity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880" y="4025274"/>
            <a:ext cx="26052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Floods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Droughts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Extreme Heat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0928" y="4023348"/>
            <a:ext cx="2421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Loss of life and property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Health outcomes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Livelihoods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12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0" y="15240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  <a:defRPr sz="2600" b="1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b="0" kern="0" dirty="0" smtClean="0">
                <a:solidFill>
                  <a:srgbClr val="FFFF99"/>
                </a:solidFill>
              </a:rPr>
              <a:t>Understanding risk</a:t>
            </a:r>
            <a:r>
              <a:rPr lang="en-US" sz="2400" b="0" kern="0" dirty="0" smtClean="0"/>
              <a:t>: </a:t>
            </a:r>
          </a:p>
          <a:p>
            <a:pPr lvl="1"/>
            <a:r>
              <a:rPr lang="en-US" sz="2000" b="0" kern="0" dirty="0" smtClean="0"/>
              <a:t>Knowledge about weather and climate, natural and built environments, demographic characteristics, and social and behavioral processes</a:t>
            </a:r>
          </a:p>
          <a:p>
            <a:pPr lvl="1"/>
            <a:r>
              <a:rPr lang="en-US" sz="2000" kern="0" dirty="0" smtClean="0"/>
              <a:t>Considerations of the dynamic nature of vulnerability</a:t>
            </a:r>
            <a:endParaRPr lang="en-US" sz="1800" b="0" kern="0" dirty="0" smtClean="0"/>
          </a:p>
          <a:p>
            <a:pPr lvl="1"/>
            <a:endParaRPr lang="en-US" sz="2200" b="0" kern="0" dirty="0" smtClean="0">
              <a:solidFill>
                <a:srgbClr val="FFFF99"/>
              </a:solidFill>
            </a:endParaRPr>
          </a:p>
          <a:p>
            <a:r>
              <a:rPr lang="en-US" sz="2400" b="0" kern="0" dirty="0" smtClean="0">
                <a:solidFill>
                  <a:srgbClr val="FFFF99"/>
                </a:solidFill>
              </a:rPr>
              <a:t>Reducing risk:</a:t>
            </a:r>
          </a:p>
          <a:p>
            <a:pPr lvl="1"/>
            <a:r>
              <a:rPr lang="en-US" sz="1800" b="0" kern="0" dirty="0" smtClean="0"/>
              <a:t>Stakeholder engagement at all levels</a:t>
            </a:r>
          </a:p>
          <a:p>
            <a:pPr lvl="1"/>
            <a:r>
              <a:rPr lang="en-US" sz="1800" kern="0" dirty="0"/>
              <a:t>Flexible adaptive strategies </a:t>
            </a:r>
            <a:endParaRPr lang="en-US" sz="1800" kern="0" dirty="0" smtClean="0"/>
          </a:p>
          <a:p>
            <a:pPr lvl="1"/>
            <a:r>
              <a:rPr lang="en-US" sz="1800" kern="0" dirty="0" smtClean="0"/>
              <a:t>Tools for decision-making </a:t>
            </a:r>
            <a:endParaRPr lang="en-US" sz="1800" kern="0" dirty="0"/>
          </a:p>
          <a:p>
            <a:pPr lvl="1"/>
            <a:endParaRPr lang="en-US" sz="2200" b="0" kern="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04800" y="304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 smtClean="0">
                <a:solidFill>
                  <a:srgbClr val="FFFF99"/>
                </a:solidFill>
                <a:latin typeface="+mj-lt"/>
                <a:ea typeface="ＭＳ Ｐゴシック" charset="-128"/>
              </a:rPr>
              <a:t>   Considerations…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54419" y="1066800"/>
            <a:ext cx="7924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0250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99"/>
                </a:solidFill>
              </a:rPr>
              <a:t>Two examples </a:t>
            </a:r>
            <a:endParaRPr lang="en-US" sz="3600" dirty="0">
              <a:solidFill>
                <a:srgbClr val="FFFF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0"/>
            <a:ext cx="7772400" cy="4114800"/>
          </a:xfrm>
        </p:spPr>
        <p:txBody>
          <a:bodyPr/>
          <a:lstStyle/>
          <a:p>
            <a:r>
              <a:rPr lang="en-US" dirty="0" smtClean="0"/>
              <a:t>Extreme heat in Texas</a:t>
            </a:r>
          </a:p>
          <a:p>
            <a:pPr lvl="1"/>
            <a:r>
              <a:rPr lang="en-US" dirty="0" smtClean="0"/>
              <a:t>NASA-funded multi-year study</a:t>
            </a:r>
          </a:p>
          <a:p>
            <a:r>
              <a:rPr lang="en-US" dirty="0" smtClean="0"/>
              <a:t>Flooding in Colorado</a:t>
            </a:r>
          </a:p>
          <a:p>
            <a:pPr lvl="1"/>
            <a:r>
              <a:rPr lang="en-US" dirty="0" smtClean="0"/>
              <a:t>Pilot project after 2013 flood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914400" y="1244938"/>
            <a:ext cx="7924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6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052" name="Rectangle 4"/>
          <p:cNvSpPr>
            <a:spLocks noChangeArrowheads="1"/>
          </p:cNvSpPr>
          <p:nvPr/>
        </p:nvSpPr>
        <p:spPr bwMode="auto">
          <a:xfrm>
            <a:off x="381000" y="990600"/>
            <a:ext cx="7848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4000" dirty="0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</a:rPr>
              <a:t>	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en-US" sz="4000" b="1" dirty="0">
                <a:solidFill>
                  <a:srgbClr val="FFFF00"/>
                </a:solidFill>
                <a:latin typeface="+mn-lt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35027" y="187551"/>
            <a:ext cx="7848600" cy="273921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99"/>
                </a:solidFill>
                <a:latin typeface="+mn-lt"/>
              </a:rPr>
              <a:t>System </a:t>
            </a:r>
            <a:r>
              <a:rPr lang="en-US" dirty="0" smtClean="0">
                <a:solidFill>
                  <a:srgbClr val="FFFF99"/>
                </a:solidFill>
                <a:latin typeface="+mn-lt"/>
              </a:rPr>
              <a:t>for Integrated Modeling of Metropolitan Extreme Heat Risk (SIMMER)</a:t>
            </a:r>
            <a:endParaRPr lang="en-US" dirty="0">
              <a:solidFill>
                <a:srgbClr val="FFFF99"/>
              </a:solidFill>
              <a:latin typeface="+mn-lt"/>
              <a:ea typeface="ＭＳ Ｐゴシック" charset="-128"/>
            </a:endParaRPr>
          </a:p>
          <a:p>
            <a:pPr>
              <a:defRPr/>
            </a:pPr>
            <a:r>
              <a:rPr lang="en-US" sz="3200" dirty="0">
                <a:solidFill>
                  <a:srgbClr val="FFFF99"/>
                </a:solidFill>
                <a:latin typeface="+mn-lt"/>
                <a:ea typeface="ＭＳ Ｐゴシック" charset="-128"/>
              </a:rPr>
              <a:t> </a:t>
            </a:r>
          </a:p>
          <a:p>
            <a:pPr>
              <a:defRPr/>
            </a:pPr>
            <a:r>
              <a:rPr lang="en-US" b="1" dirty="0">
                <a:solidFill>
                  <a:srgbClr val="FFFF99"/>
                </a:solidFill>
                <a:latin typeface="+mn-lt"/>
              </a:rPr>
              <a:t>	</a:t>
            </a:r>
          </a:p>
          <a:p>
            <a:pPr>
              <a:defRPr/>
            </a:pPr>
            <a:endParaRPr lang="en-US" dirty="0">
              <a:solidFill>
                <a:srgbClr val="FFFF99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555" y="3200400"/>
            <a:ext cx="2082245" cy="138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0312" y="1725902"/>
            <a:ext cx="2087488" cy="139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3226777" y="1200090"/>
            <a:ext cx="54668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Funding: NASA (09-IDS09-34) 2010-2014</a:t>
            </a: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575423" y="1600200"/>
            <a:ext cx="8077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338831" y="2102061"/>
            <a:ext cx="60333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Advance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methodology for assessing current and future urban vulnerability from heat 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waves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FF99"/>
                </a:solidFill>
                <a:latin typeface="+mn-lt"/>
              </a:rPr>
              <a:t>Develop </a:t>
            </a:r>
            <a:r>
              <a:rPr lang="en-US" sz="2000" dirty="0">
                <a:solidFill>
                  <a:srgbClr val="FFFF99"/>
                </a:solidFill>
                <a:latin typeface="+mn-lt"/>
              </a:rPr>
              <a:t>a system (SIMMER) for building local capacity for heat hazard mitigation and climate change adaptation in the public health </a:t>
            </a:r>
            <a:r>
              <a:rPr lang="en-US" sz="2000" dirty="0" smtClean="0">
                <a:solidFill>
                  <a:srgbClr val="FFFF99"/>
                </a:solidFill>
                <a:latin typeface="+mn-lt"/>
              </a:rPr>
              <a:t>sector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Geographic focus: 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Regional scale: USA and southern Canada </a:t>
            </a:r>
          </a:p>
          <a:p>
            <a:pPr marL="1257300" lvl="2" indent="-342900">
              <a:buFontTx/>
              <a:buChar char="-"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Local scale: Houston, TX and Toronto, Canada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  <a:p>
            <a:pPr lvl="1"/>
            <a:endParaRPr lang="en-US" sz="24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9" descr="ncar4CA_cmy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917138"/>
            <a:ext cx="643243" cy="416862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5886" y="4902844"/>
            <a:ext cx="731913" cy="4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4902845"/>
            <a:ext cx="519763" cy="43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5888106"/>
            <a:ext cx="847486" cy="39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2131" y="5410200"/>
            <a:ext cx="1403755" cy="3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6341466"/>
            <a:ext cx="1383894" cy="39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671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052" name="Rectangle 4"/>
          <p:cNvSpPr>
            <a:spLocks noChangeArrowheads="1"/>
          </p:cNvSpPr>
          <p:nvPr/>
        </p:nvSpPr>
        <p:spPr bwMode="auto">
          <a:xfrm>
            <a:off x="381000" y="990600"/>
            <a:ext cx="7848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4000" dirty="0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</a:rPr>
              <a:t>	</a:t>
            </a:r>
          </a:p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FF00"/>
                </a:solidFill>
                <a:latin typeface="+mn-lt"/>
              </a:rPr>
              <a:t/>
            </a:r>
            <a:br>
              <a:rPr lang="en-US" sz="4000" b="1" dirty="0">
                <a:solidFill>
                  <a:srgbClr val="FFFF00"/>
                </a:solidFill>
                <a:latin typeface="+mn-lt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101990"/>
            <a:ext cx="7848600" cy="18158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99"/>
                </a:solidFill>
                <a:latin typeface="+mn-lt"/>
              </a:rPr>
              <a:t>Conceptualizing Extreme Heat Risk</a:t>
            </a:r>
            <a:endParaRPr lang="en-US" dirty="0">
              <a:solidFill>
                <a:srgbClr val="FFFF99"/>
              </a:solidFill>
              <a:latin typeface="+mn-lt"/>
              <a:ea typeface="ＭＳ Ｐゴシック" charset="-128"/>
            </a:endParaRPr>
          </a:p>
          <a:p>
            <a:pPr>
              <a:defRPr/>
            </a:pPr>
            <a:r>
              <a:rPr lang="en-US" b="1" dirty="0">
                <a:solidFill>
                  <a:srgbClr val="FFFF99"/>
                </a:solidFill>
                <a:latin typeface="+mn-lt"/>
              </a:rPr>
              <a:t>	</a:t>
            </a:r>
          </a:p>
          <a:p>
            <a:pPr>
              <a:defRPr/>
            </a:pPr>
            <a:endParaRPr lang="en-US" dirty="0">
              <a:solidFill>
                <a:srgbClr val="FFFF99"/>
              </a:solidFill>
              <a:latin typeface="+mn-lt"/>
              <a:cs typeface="Arial" charset="0"/>
            </a:endParaRPr>
          </a:p>
          <a:p>
            <a:pPr>
              <a:defRPr/>
            </a:pPr>
            <a:r>
              <a:rPr lang="en-US" dirty="0">
                <a:solidFill>
                  <a:srgbClr val="FFFF99"/>
                </a:solidFill>
                <a:latin typeface="+mn-lt"/>
              </a:rPr>
              <a:t> </a:t>
            </a:r>
          </a:p>
        </p:txBody>
      </p:sp>
      <p:pic>
        <p:nvPicPr>
          <p:cNvPr id="8" name="Picture 4" descr="ecol_anthrop_frame_updates_3_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2334"/>
            <a:ext cx="8224287" cy="47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6200" y="64770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400" i="1" kern="0" dirty="0" err="1">
                <a:solidFill>
                  <a:schemeClr val="bg1"/>
                </a:solidFill>
                <a:latin typeface="+mn-lt"/>
                <a:cs typeface="+mn-cs"/>
              </a:rPr>
              <a:t>Wilhelmi</a:t>
            </a:r>
            <a:r>
              <a:rPr lang="en-US" sz="1400" i="1" kern="0" dirty="0">
                <a:solidFill>
                  <a:schemeClr val="bg1"/>
                </a:solidFill>
                <a:latin typeface="+mn-lt"/>
                <a:cs typeface="+mn-cs"/>
              </a:rPr>
              <a:t> and Hayden (</a:t>
            </a:r>
            <a:r>
              <a:rPr lang="en-US" sz="1400" i="1" kern="0" dirty="0" smtClean="0">
                <a:solidFill>
                  <a:schemeClr val="bg1"/>
                </a:solidFill>
                <a:latin typeface="+mn-lt"/>
                <a:cs typeface="+mn-cs"/>
              </a:rPr>
              <a:t>2010) </a:t>
            </a:r>
            <a:endParaRPr lang="en-US" sz="1400" i="1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33400" y="838200"/>
            <a:ext cx="7924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2114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FF99"/>
                </a:solidFill>
              </a:rPr>
              <a:t>Methods </a:t>
            </a: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762000" y="1905000"/>
            <a:ext cx="7696200" cy="2819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ea typeface="ＭＳ Ｐゴシック"/>
                <a:cs typeface="Times New Roman" pitchFamily="18" charset="0"/>
              </a:rPr>
              <a:t>GIS and remote sensing methods 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>
                <a:ea typeface="ＭＳ Ｐゴシック"/>
                <a:cs typeface="Times New Roman" pitchFamily="18" charset="0"/>
              </a:rPr>
              <a:t>Numerical weather and climate modeling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cs typeface="Times New Roman" pitchFamily="18" charset="0"/>
              </a:rPr>
              <a:t>Bayesian statistical hierarchical modeling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ea typeface="ＭＳ Ｐゴシック"/>
                <a:cs typeface="Times New Roman" pitchFamily="18" charset="0"/>
              </a:rPr>
              <a:t>Quantitative and qualitative social science </a:t>
            </a:r>
            <a:r>
              <a:rPr lang="en-US" dirty="0" smtClean="0">
                <a:ea typeface="ＭＳ Ｐゴシック"/>
                <a:cs typeface="Times New Roman" pitchFamily="18" charset="0"/>
              </a:rPr>
              <a:t>methods</a:t>
            </a:r>
            <a:endParaRPr lang="en-US" dirty="0" smtClean="0">
              <a:ea typeface="ＭＳ Ｐゴシック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>
                <a:ea typeface="ＭＳ Ｐゴシック"/>
                <a:cs typeface="Times New Roman" pitchFamily="18" charset="0"/>
              </a:rPr>
              <a:t>GIS web-based technology</a:t>
            </a:r>
            <a:endParaRPr lang="en-US" dirty="0">
              <a:ea typeface="ＭＳ Ｐゴシック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baseline="30000" dirty="0" smtClean="0"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914400" y="1244938"/>
            <a:ext cx="7924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776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6345" b="11057"/>
          <a:stretch/>
        </p:blipFill>
        <p:spPr>
          <a:xfrm>
            <a:off x="685800" y="1447800"/>
            <a:ext cx="7829672" cy="50820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152400"/>
            <a:ext cx="881056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rgbClr val="FFFF99"/>
                </a:solidFill>
                <a:latin typeface="+mj-lt"/>
                <a:ea typeface="ＭＳ Ｐゴシック" charset="-128"/>
              </a:rPr>
              <a:t>Mapping and Modeling extreme Heat risk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ＭＳ Ｐゴシック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38272" y="914400"/>
            <a:ext cx="832472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606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5|19.6|4.9"/>
</p:tagLst>
</file>

<file path=ppt/theme/theme1.xml><?xml version="1.0" encoding="utf-8"?>
<a:theme xmlns:a="http://schemas.openxmlformats.org/drawingml/2006/main" name="template">
  <a:themeElements>
    <a:clrScheme name="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42008</TotalTime>
  <Words>908</Words>
  <Application>Microsoft Office PowerPoint</Application>
  <PresentationFormat>On-screen Show (4:3)</PresentationFormat>
  <Paragraphs>149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Arial Black</vt:lpstr>
      <vt:lpstr>Calibri</vt:lpstr>
      <vt:lpstr>Times New Roman</vt:lpstr>
      <vt:lpstr>Wingdings</vt:lpstr>
      <vt:lpstr>template</vt:lpstr>
      <vt:lpstr>PowerPoint Presentation</vt:lpstr>
      <vt:lpstr>PowerPoint Presentation</vt:lpstr>
      <vt:lpstr> </vt:lpstr>
      <vt:lpstr>PowerPoint Presentation</vt:lpstr>
      <vt:lpstr>Two examples </vt:lpstr>
      <vt:lpstr>PowerPoint Presentation</vt:lpstr>
      <vt:lpstr>PowerPoint Presentation</vt:lpstr>
      <vt:lpstr>Methods </vt:lpstr>
      <vt:lpstr>PowerPoint Presentation</vt:lpstr>
      <vt:lpstr>PowerPoint Presentation</vt:lpstr>
      <vt:lpstr>PowerPoint Presentation</vt:lpstr>
      <vt:lpstr>PowerPoint Presentation</vt:lpstr>
      <vt:lpstr>Colorado Front Range Floods of 2013</vt:lpstr>
      <vt:lpstr>Methods</vt:lpstr>
      <vt:lpstr>Exposure</vt:lpstr>
      <vt:lpstr>Adaptive Capacity </vt:lpstr>
      <vt:lpstr>Lessons learned </vt:lpstr>
      <vt:lpstr>Summary</vt:lpstr>
      <vt:lpstr>Thank you!</vt:lpstr>
    </vt:vector>
  </TitlesOfParts>
  <Company>NCAR\RAP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terrib</dc:creator>
  <cp:lastModifiedBy>olgaw</cp:lastModifiedBy>
  <cp:revision>2395</cp:revision>
  <dcterms:created xsi:type="dcterms:W3CDTF">2008-12-12T18:06:30Z</dcterms:created>
  <dcterms:modified xsi:type="dcterms:W3CDTF">2015-10-23T23:01:44Z</dcterms:modified>
</cp:coreProperties>
</file>