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88" r:id="rId4"/>
  </p:sldMasterIdLst>
  <p:notesMasterIdLst>
    <p:notesMasterId r:id="rId73"/>
  </p:notesMasterIdLst>
  <p:sldIdLst>
    <p:sldId id="270" r:id="rId5"/>
    <p:sldId id="328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271" r:id="rId20"/>
    <p:sldId id="257" r:id="rId21"/>
    <p:sldId id="263" r:id="rId22"/>
    <p:sldId id="264" r:id="rId23"/>
    <p:sldId id="273" r:id="rId24"/>
    <p:sldId id="266" r:id="rId25"/>
    <p:sldId id="269" r:id="rId26"/>
    <p:sldId id="259" r:id="rId27"/>
    <p:sldId id="265" r:id="rId28"/>
    <p:sldId id="267" r:id="rId29"/>
    <p:sldId id="268" r:id="rId30"/>
    <p:sldId id="274" r:id="rId31"/>
    <p:sldId id="262" r:id="rId32"/>
    <p:sldId id="272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275" r:id="rId70"/>
    <p:sldId id="286" r:id="rId71"/>
    <p:sldId id="287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asme NTAZINDA" initials="eN" lastIdx="2" clrIdx="0">
    <p:extLst>
      <p:ext uri="{19B8F6BF-5375-455C-9EA6-DF929625EA0E}">
        <p15:presenceInfo xmlns:p15="http://schemas.microsoft.com/office/powerpoint/2012/main" userId="5fa4c159a60e3f7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05T15:11:54.505" idx="1">
    <p:pos x="10" y="10"/>
    <p:text>risk assessment is a data consumming exercise. In case of Rwanda, many data are missing are collected in the way not helpfull. Ex: data collected by administrative entities and flood data collected by catchments</p:text>
    <p:extLst>
      <p:ext uri="{C676402C-5697-4E1C-873F-D02D1690AC5C}">
        <p15:threadingInfo xmlns:p15="http://schemas.microsoft.com/office/powerpoint/2012/main" timeZoneBias="-120"/>
      </p:ext>
    </p:extLst>
  </p:cm>
  <p:cm authorId="1" dt="2015-11-05T15:14:54.378" idx="2">
    <p:pos x="10" y="106"/>
    <p:text>Expertise: locally, some expertises were missing such as earthquake assessment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3F658-DFBC-49F5-970B-795556A82B1C}" type="datetimeFigureOut">
              <a:rPr lang="en-GB" smtClean="0"/>
              <a:t>11/02/2016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F7716-89F8-4D86-8140-4732AE36A6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6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95BB0367-C2CC-4A15-99CC-48AAA463BA2D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73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5EE872F1-0901-48E1-A71D-952020873171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6981261-07BD-462B-BC48-3B15DFCC9F02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09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D624222-2A23-480C-975A-0D5303859EFE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25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F7716-89F8-4D86-8140-4732AE36A62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806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F9492-BA9C-443E-8D12-5275E2ECA8CA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275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D93917-F0B8-4E46-97BA-5BF6C36B324C}" type="slidenum">
              <a:rPr lang="en-CA" altLang="en-US"/>
              <a:pPr>
                <a:spcBef>
                  <a:spcPct val="0"/>
                </a:spcBef>
              </a:pPr>
              <a:t>58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28578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4D646E-BB4E-48A7-B2F6-3AE70C1D55E4}" type="slidenum">
              <a:rPr lang="en-CA" altLang="en-US"/>
              <a:pPr>
                <a:spcBef>
                  <a:spcPct val="0"/>
                </a:spcBef>
              </a:pPr>
              <a:t>59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018777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4D646E-BB4E-48A7-B2F6-3AE70C1D55E4}" type="slidenum">
              <a:rPr lang="en-CA" altLang="en-US"/>
              <a:pPr>
                <a:spcBef>
                  <a:spcPct val="0"/>
                </a:spcBef>
              </a:pPr>
              <a:t>60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06261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9798EF-F447-49F1-BB6D-5F661035A27D}" type="slidenum">
              <a:rPr lang="en-CA" altLang="en-US"/>
              <a:pPr>
                <a:spcBef>
                  <a:spcPct val="0"/>
                </a:spcBef>
              </a:pPr>
              <a:t>61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8345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EC849EA-8B97-41DD-8798-86467940F819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5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 altLang="ja-JP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fld id="{00D981DD-CC46-4E22-B2B6-14A63A3A8836}" type="slidenum">
              <a:rPr lang="en-GB" altLang="en-US" smtClean="0">
                <a:solidFill>
                  <a:srgbClr val="000000"/>
                </a:solidFill>
              </a:rPr>
              <a:pPr/>
              <a:t>5</a:t>
            </a:fld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3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 altLang="ja-JP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fld id="{E636AF82-CE75-4205-A8A6-1DC6B9920293}" type="slidenum">
              <a:rPr lang="en-GB" altLang="en-US" smtClean="0">
                <a:solidFill>
                  <a:srgbClr val="000000"/>
                </a:solidFill>
              </a:rPr>
              <a:pPr/>
              <a:t>6</a:t>
            </a:fld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37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3827B95-1E5F-47C7-B589-3310F06F9305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8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CD90460-B640-44EB-A5E7-56DB7C2FA29D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07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472F3FF9-9661-4F4E-A232-673305E72998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39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9B6454A-437F-4983-B277-8B3A771DC5B2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76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5EBD995E-849F-4C7D-A29D-E2AE578B3730}" type="slidenum">
              <a:rPr lang="en-US" altLang="en-US" sz="12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7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6756"/>
            <a:ext cx="9144000" cy="4182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3716" y="1730654"/>
            <a:ext cx="5864483" cy="10900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3717" y="3886200"/>
            <a:ext cx="586448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40" y="347398"/>
            <a:ext cx="2114676" cy="13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0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16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6" y="3948462"/>
            <a:ext cx="9144000" cy="2912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9759" y="2121074"/>
            <a:ext cx="5864483" cy="109008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9759" y="3400322"/>
            <a:ext cx="5864483" cy="60660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662" y="364050"/>
            <a:ext cx="2114676" cy="13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87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b="23908"/>
          <a:stretch/>
        </p:blipFill>
        <p:spPr>
          <a:xfrm>
            <a:off x="8676" y="4641968"/>
            <a:ext cx="9144000" cy="2216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2931" y="2608497"/>
            <a:ext cx="5864483" cy="1090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2932" y="3821562"/>
            <a:ext cx="5864483" cy="606601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67" y="281857"/>
            <a:ext cx="2114676" cy="13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98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9759" y="2121074"/>
            <a:ext cx="5864483" cy="109008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9759" y="3400322"/>
            <a:ext cx="5864483" cy="60660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662" y="364050"/>
            <a:ext cx="2114676" cy="1383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b="23908"/>
          <a:stretch/>
        </p:blipFill>
        <p:spPr>
          <a:xfrm>
            <a:off x="8676" y="4641968"/>
            <a:ext cx="9144000" cy="221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03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72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6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8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9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99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09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9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43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48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6" y="3948462"/>
            <a:ext cx="9144000" cy="2912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9759" y="2121074"/>
            <a:ext cx="5864483" cy="109008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9759" y="3400322"/>
            <a:ext cx="5864483" cy="60660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662" y="364050"/>
            <a:ext cx="2114676" cy="13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90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b="23908"/>
          <a:stretch/>
        </p:blipFill>
        <p:spPr>
          <a:xfrm>
            <a:off x="8676" y="4641968"/>
            <a:ext cx="9144000" cy="2216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2931" y="2608497"/>
            <a:ext cx="5864483" cy="1090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2932" y="3821562"/>
            <a:ext cx="5864483" cy="606601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67" y="281857"/>
            <a:ext cx="2114676" cy="13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10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9759" y="2121074"/>
            <a:ext cx="5864483" cy="109008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9759" y="3400322"/>
            <a:ext cx="5864483" cy="60660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662" y="364050"/>
            <a:ext cx="2114676" cy="1383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b="23908"/>
          <a:stretch/>
        </p:blipFill>
        <p:spPr>
          <a:xfrm>
            <a:off x="8676" y="4641968"/>
            <a:ext cx="9144000" cy="221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54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89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7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19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00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06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87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95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25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40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30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80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733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4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209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3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926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5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93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78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1701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5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7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6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7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1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5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5FA32-ACA2-F249-A887-AF44ADBC0B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411" y="5959309"/>
            <a:ext cx="1213965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579" y="6356350"/>
            <a:ext cx="119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5FA32-ACA2-F249-A887-AF44ADBC0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579" y="6356350"/>
            <a:ext cx="119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5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579" y="6356350"/>
            <a:ext cx="119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5FA32-ACA2-F249-A887-AF44ADBC0B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20120601_Final_Englis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0"/>
          <a:stretch>
            <a:fillRect/>
          </a:stretch>
        </p:blipFill>
        <p:spPr bwMode="auto">
          <a:xfrm>
            <a:off x="1066800" y="93663"/>
            <a:ext cx="1296591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5"/>
          <p:cNvSpPr>
            <a:spLocks noChangeShapeType="1"/>
          </p:cNvSpPr>
          <p:nvPr/>
        </p:nvSpPr>
        <p:spPr bwMode="auto">
          <a:xfrm>
            <a:off x="914400" y="685800"/>
            <a:ext cx="0" cy="6172200"/>
          </a:xfrm>
          <a:prstGeom prst="line">
            <a:avLst/>
          </a:prstGeom>
          <a:noFill/>
          <a:ln w="9525">
            <a:solidFill>
              <a:srgbClr val="97C7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50" smtClean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685800"/>
            <a:ext cx="914400" cy="838200"/>
          </a:xfrm>
          <a:prstGeom prst="rect">
            <a:avLst/>
          </a:prstGeom>
          <a:solidFill>
            <a:srgbClr val="97C7EB"/>
          </a:solidFill>
          <a:ln w="9525">
            <a:solidFill>
              <a:srgbClr val="97C7EB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smtClean="0">
              <a:solidFill>
                <a:srgbClr val="000000"/>
              </a:solidFill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rgbClr val="97C7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50" smtClean="0">
              <a:solidFill>
                <a:srgbClr val="000000"/>
              </a:solidFill>
            </a:endParaRP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 rot="16200000">
            <a:off x="-340519" y="4984214"/>
            <a:ext cx="2286000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75" smtClean="0">
                <a:solidFill>
                  <a:srgbClr val="97C7EB"/>
                </a:solidFill>
              </a:rPr>
              <a:t>www.unisdr.org</a:t>
            </a:r>
            <a:endParaRPr lang="en-US" sz="975" smtClean="0">
              <a:solidFill>
                <a:srgbClr val="97C7EB"/>
              </a:solidFill>
            </a:endParaRPr>
          </a:p>
        </p:txBody>
      </p:sp>
      <p:sp>
        <p:nvSpPr>
          <p:cNvPr id="669708" name="Text Box 12"/>
          <p:cNvSpPr txBox="1">
            <a:spLocks noChangeArrowheads="1"/>
          </p:cNvSpPr>
          <p:nvPr/>
        </p:nvSpPr>
        <p:spPr bwMode="auto">
          <a:xfrm>
            <a:off x="8458200" y="228601"/>
            <a:ext cx="533400" cy="2654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F73CD66-2A54-46C9-A142-17CDF952194C}" type="slidenum">
              <a:rPr lang="en-GB" sz="1125" smtClean="0">
                <a:solidFill>
                  <a:srgbClr val="97C7EB"/>
                </a:solidFill>
              </a:rPr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1125" smtClean="0">
              <a:solidFill>
                <a:srgbClr val="97C7EB"/>
              </a:solidFill>
            </a:endParaRPr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-4762" y="1277939"/>
            <a:ext cx="251222" cy="250825"/>
          </a:xfrm>
          <a:prstGeom prst="rect">
            <a:avLst/>
          </a:prstGeom>
          <a:solidFill>
            <a:srgbClr val="C01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3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3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tiff"/><Relationship Id="rId7" Type="http://schemas.openxmlformats.org/officeDocument/2006/relationships/image" Target="../media/image56.em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52.3.210.28/vulnerabilitytool/" TargetMode="External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130" y="2198193"/>
            <a:ext cx="7667740" cy="1090088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892A2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RISKS?</a:t>
            </a:r>
            <a:endParaRPr lang="en-US" sz="4800" dirty="0">
              <a:solidFill>
                <a:srgbClr val="892A2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9759" y="4084042"/>
            <a:ext cx="5864483" cy="606601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Wednesday, November 18, 2015 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African Union – Addis Ababa, Ethiopia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6015" y="2973878"/>
            <a:ext cx="8471970" cy="1090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892A22"/>
                </a:solidFill>
                <a:latin typeface="Century Gothic" panose="020B0502020202020204" pitchFamily="34" charset="0"/>
              </a:rPr>
              <a:t>A sample set of risk assessments from across the region and how to use them </a:t>
            </a:r>
            <a:endParaRPr lang="en-US" sz="2400" dirty="0">
              <a:solidFill>
                <a:srgbClr val="892A2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980010" y="1545431"/>
            <a:ext cx="7290197" cy="62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1650">
                <a:solidFill>
                  <a:srgbClr val="C01933"/>
                </a:solidFill>
              </a:rPr>
              <a:t>Cyclone Storm Surge Hazard Model                </a:t>
            </a:r>
            <a:r>
              <a:rPr lang="en-GB" altLang="en-US" sz="1800"/>
              <a:t/>
            </a:r>
            <a:br>
              <a:rPr lang="en-GB" altLang="en-US" sz="1800"/>
            </a:br>
            <a:endParaRPr lang="en-US" altLang="en-US" sz="1650" b="1">
              <a:solidFill>
                <a:srgbClr val="C01933"/>
              </a:solidFill>
            </a:endParaRPr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2033588" y="1854994"/>
            <a:ext cx="65353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</a:pPr>
            <a:r>
              <a:rPr lang="en-GB" altLang="en-US" sz="1350">
                <a:solidFill>
                  <a:srgbClr val="000000"/>
                </a:solidFill>
              </a:rPr>
              <a:t> 6 hazard return periods - 1Km  grid              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9576" r="3799" b="15875"/>
          <a:stretch>
            <a:fillRect/>
          </a:stretch>
        </p:blipFill>
        <p:spPr bwMode="auto">
          <a:xfrm>
            <a:off x="1494235" y="2132410"/>
            <a:ext cx="6858000" cy="396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86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894285" y="1329929"/>
            <a:ext cx="61722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1650">
                <a:solidFill>
                  <a:srgbClr val="C01933"/>
                </a:solidFill>
              </a:rPr>
              <a:t>Risk components - Exposure</a:t>
            </a:r>
            <a:r>
              <a:rPr lang="en-GB" altLang="en-US" sz="1800"/>
              <a:t/>
            </a:r>
            <a:br>
              <a:rPr lang="en-GB" altLang="en-US" sz="1800"/>
            </a:br>
            <a:endParaRPr lang="en-US" altLang="en-US" sz="1650" b="1">
              <a:solidFill>
                <a:srgbClr val="C01933"/>
              </a:solidFill>
            </a:endParaRP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2087166" y="1754981"/>
            <a:ext cx="5670947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defTabSz="685800" eaLnBrk="0" fontAlgn="base" hangingPunct="0">
              <a:spcBef>
                <a:spcPts val="900"/>
              </a:spcBef>
              <a:spcAft>
                <a:spcPts val="900"/>
              </a:spcAft>
              <a:defRPr/>
            </a:pPr>
            <a:r>
              <a:rPr lang="en-GB" altLang="en-US" sz="1350" dirty="0">
                <a:solidFill>
                  <a:srgbClr val="000000"/>
                </a:solidFill>
              </a:rPr>
              <a:t>5x5km Grid with global coverage,  1x1 km grid for selected coastal areas</a:t>
            </a:r>
          </a:p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GB" altLang="en-US" sz="1350" dirty="0">
              <a:solidFill>
                <a:srgbClr val="000000"/>
              </a:solidFill>
            </a:endParaRP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9" t="24521" r="1472" b="12497"/>
          <a:stretch>
            <a:fillRect/>
          </a:stretch>
        </p:blipFill>
        <p:spPr bwMode="auto">
          <a:xfrm>
            <a:off x="1385888" y="2078831"/>
            <a:ext cx="648057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2"/>
          <p:cNvSpPr txBox="1">
            <a:spLocks noChangeArrowheads="1"/>
          </p:cNvSpPr>
          <p:nvPr/>
        </p:nvSpPr>
        <p:spPr bwMode="auto">
          <a:xfrm>
            <a:off x="4193382" y="5520928"/>
            <a:ext cx="32944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en-US" sz="1050">
                <a:solidFill>
                  <a:srgbClr val="000000"/>
                </a:solidFill>
              </a:rPr>
              <a:t>Urban + rural economic stock (million USD)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en-US" sz="1050">
                <a:solidFill>
                  <a:srgbClr val="000000"/>
                </a:solidFill>
              </a:rPr>
              <a:t>5x5 grid:  4.9 million cells</a:t>
            </a:r>
          </a:p>
        </p:txBody>
      </p:sp>
      <p:pic>
        <p:nvPicPr>
          <p:cNvPr id="215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5389960"/>
            <a:ext cx="685800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5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894285" y="1329929"/>
            <a:ext cx="61722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1650">
                <a:solidFill>
                  <a:srgbClr val="C01933"/>
                </a:solidFill>
              </a:rPr>
              <a:t>Risk metrics at country  (province level soon)</a:t>
            </a:r>
            <a:r>
              <a:rPr lang="en-GB" altLang="en-US" sz="1800"/>
              <a:t/>
            </a:r>
            <a:br>
              <a:rPr lang="en-GB" altLang="en-US" sz="1800"/>
            </a:br>
            <a:endParaRPr lang="en-US" altLang="en-US" sz="1650" b="1">
              <a:solidFill>
                <a:srgbClr val="C01933"/>
              </a:solidFill>
            </a:endParaRPr>
          </a:p>
        </p:txBody>
      </p:sp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1925241" y="1593056"/>
            <a:ext cx="56709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</a:pPr>
            <a:r>
              <a:rPr lang="en-GB" altLang="en-US" sz="1350">
                <a:solidFill>
                  <a:srgbClr val="000000"/>
                </a:solidFill>
              </a:rPr>
              <a:t>AAL’s and PML’s -  Absolute and Relative for 5 major hazards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1" t="24802" r="4150" b="6425"/>
          <a:stretch>
            <a:fillRect/>
          </a:stretch>
        </p:blipFill>
        <p:spPr bwMode="auto">
          <a:xfrm>
            <a:off x="4486275" y="1869282"/>
            <a:ext cx="4676775" cy="312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10" y="4995862"/>
            <a:ext cx="685800" cy="5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16927" r="650" b="16402"/>
          <a:stretch>
            <a:fillRect/>
          </a:stretch>
        </p:blipFill>
        <p:spPr bwMode="auto">
          <a:xfrm>
            <a:off x="197644" y="3157537"/>
            <a:ext cx="458986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4" y="2564607"/>
            <a:ext cx="685800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"/>
          <p:cNvSpPr txBox="1">
            <a:spLocks noChangeArrowheads="1"/>
          </p:cNvSpPr>
          <p:nvPr/>
        </p:nvSpPr>
        <p:spPr bwMode="auto">
          <a:xfrm>
            <a:off x="1007269" y="2882503"/>
            <a:ext cx="232291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</a:pPr>
            <a:r>
              <a:rPr lang="en-GB" altLang="en-US" sz="1350">
                <a:solidFill>
                  <a:srgbClr val="000000"/>
                </a:solidFill>
              </a:rPr>
              <a:t>Flood AAL-  Relative</a:t>
            </a:r>
          </a:p>
        </p:txBody>
      </p:sp>
      <p:sp>
        <p:nvSpPr>
          <p:cNvPr id="23561" name="TextBox 1"/>
          <p:cNvSpPr txBox="1">
            <a:spLocks noChangeArrowheads="1"/>
          </p:cNvSpPr>
          <p:nvPr/>
        </p:nvSpPr>
        <p:spPr bwMode="auto">
          <a:xfrm>
            <a:off x="6037660" y="4995862"/>
            <a:ext cx="232290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</a:pPr>
            <a:r>
              <a:rPr lang="en-GB" altLang="en-US" sz="1350">
                <a:solidFill>
                  <a:srgbClr val="000000"/>
                </a:solidFill>
              </a:rPr>
              <a:t>Flood AAL-  Absolute</a:t>
            </a:r>
          </a:p>
        </p:txBody>
      </p:sp>
    </p:spTree>
    <p:extLst>
      <p:ext uri="{BB962C8B-B14F-4D97-AF65-F5344CB8AC3E}">
        <p14:creationId xmlns:p14="http://schemas.microsoft.com/office/powerpoint/2010/main" val="425906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894285" y="1329929"/>
            <a:ext cx="61722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1650">
                <a:solidFill>
                  <a:srgbClr val="C01933"/>
                </a:solidFill>
              </a:rPr>
              <a:t>Preliminary National Risk Profiles </a:t>
            </a:r>
            <a:r>
              <a:rPr lang="en-GB" altLang="en-US" sz="1800"/>
              <a:t/>
            </a:r>
            <a:br>
              <a:rPr lang="en-GB" altLang="en-US" sz="1800"/>
            </a:br>
            <a:endParaRPr lang="en-US" altLang="en-US" sz="1650" b="1">
              <a:solidFill>
                <a:srgbClr val="C01933"/>
              </a:solidFill>
            </a:endParaRPr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5598319" y="2826544"/>
            <a:ext cx="56709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</a:pPr>
            <a:r>
              <a:rPr lang="en-GB" altLang="en-US" sz="1350">
                <a:solidFill>
                  <a:srgbClr val="000000"/>
                </a:solidFill>
              </a:rPr>
              <a:t>Available for ALL African countries</a:t>
            </a:r>
          </a:p>
        </p:txBody>
      </p:sp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5489972" y="4293394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en-US">
                <a:solidFill>
                  <a:srgbClr val="000000"/>
                </a:solidFill>
              </a:rPr>
              <a:t>http://www.preventionweb.net/gar</a:t>
            </a:r>
          </a:p>
        </p:txBody>
      </p:sp>
      <p:pic>
        <p:nvPicPr>
          <p:cNvPr id="256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1" t="8525" r="27600" b="6425"/>
          <a:stretch>
            <a:fillRect/>
          </a:stretch>
        </p:blipFill>
        <p:spPr bwMode="auto">
          <a:xfrm>
            <a:off x="1980010" y="1701404"/>
            <a:ext cx="3412331" cy="428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07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894285" y="2943225"/>
            <a:ext cx="3402806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3000" b="1">
                <a:solidFill>
                  <a:srgbClr val="C01933"/>
                </a:solidFill>
              </a:rPr>
              <a:t>Thank you</a:t>
            </a:r>
            <a:endParaRPr lang="en-US" altLang="en-US" sz="3000" b="1">
              <a:solidFill>
                <a:srgbClr val="C01933"/>
              </a:solidFill>
            </a:endParaRPr>
          </a:p>
        </p:txBody>
      </p:sp>
      <p:pic>
        <p:nvPicPr>
          <p:cNvPr id="27651" name="Picture 18" descr="http://globalaccessibilitynews.com/files/2013/03/European-Commission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6601" r="-1601" b="3587"/>
          <a:stretch>
            <a:fillRect/>
          </a:stretch>
        </p:blipFill>
        <p:spPr bwMode="auto">
          <a:xfrm>
            <a:off x="7325916" y="837009"/>
            <a:ext cx="756047" cy="50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86100" y="4889898"/>
            <a:ext cx="4833938" cy="8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685800" eaLnBrk="1" hangingPunct="1">
              <a:defRPr/>
            </a:pPr>
            <a:r>
              <a:rPr lang="en-US" altLang="en-US" sz="1200" kern="0" dirty="0">
                <a:solidFill>
                  <a:srgbClr val="000000"/>
                </a:solidFill>
                <a:cs typeface="Arial" panose="020B0604020202020204" pitchFamily="34" charset="0"/>
              </a:rPr>
              <a:t>Julio Serje</a:t>
            </a:r>
            <a:br>
              <a:rPr lang="en-US" altLang="en-US" sz="1200" kern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200" kern="0" dirty="0">
                <a:solidFill>
                  <a:srgbClr val="000000"/>
                </a:solidFill>
                <a:cs typeface="Arial" panose="020B0604020202020204" pitchFamily="34" charset="0"/>
              </a:rPr>
              <a:t>serje@un.org</a:t>
            </a:r>
          </a:p>
          <a:p>
            <a:pPr algn="l" defTabSz="685800" eaLnBrk="1" hangingPunct="1">
              <a:defRPr/>
            </a:pPr>
            <a:r>
              <a:rPr lang="en-US" altLang="en-US" sz="1200" kern="0" dirty="0">
                <a:solidFill>
                  <a:srgbClr val="000000"/>
                </a:solidFill>
                <a:cs typeface="Arial" panose="020B0604020202020204" pitchFamily="34" charset="0"/>
              </a:rPr>
              <a:t>Senior Program Manager</a:t>
            </a:r>
            <a:br>
              <a:rPr lang="en-US" altLang="en-US" sz="1200" kern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200" kern="0" dirty="0">
                <a:solidFill>
                  <a:srgbClr val="000000"/>
                </a:solidFill>
                <a:cs typeface="Arial" panose="020B0604020202020204" pitchFamily="34" charset="0"/>
              </a:rPr>
              <a:t>United Nations Office for Disaster Risk Reduction</a:t>
            </a:r>
            <a:br>
              <a:rPr lang="en-US" altLang="en-US" sz="1200" kern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s-ES" altLang="en-US" sz="1200" kern="0" dirty="0">
                <a:solidFill>
                  <a:srgbClr val="000000"/>
                </a:solidFill>
                <a:cs typeface="Arial" panose="020B0604020202020204" pitchFamily="34" charset="0"/>
              </a:rPr>
              <a:t>Geneva, </a:t>
            </a:r>
            <a:r>
              <a:rPr lang="es-ES" altLang="en-US" sz="1200" kern="0" dirty="0" err="1">
                <a:solidFill>
                  <a:srgbClr val="000000"/>
                </a:solidFill>
                <a:cs typeface="Arial" panose="020B0604020202020204" pitchFamily="34" charset="0"/>
              </a:rPr>
              <a:t>Switzerland</a:t>
            </a:r>
            <a:endParaRPr lang="en-GB" altLang="en-US" sz="12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ubtitle 2"/>
          <p:cNvSpPr>
            <a:spLocks noGrp="1"/>
          </p:cNvSpPr>
          <p:nvPr>
            <p:ph type="subTitle" idx="1"/>
          </p:nvPr>
        </p:nvSpPr>
        <p:spPr>
          <a:xfrm>
            <a:off x="2027636" y="2814638"/>
            <a:ext cx="5088731" cy="695325"/>
          </a:xfrm>
        </p:spPr>
        <p:txBody>
          <a:bodyPr anchor="b">
            <a:normAutofit fontScale="77500" lnSpcReduction="20000"/>
          </a:bodyPr>
          <a:lstStyle/>
          <a:p>
            <a:pPr algn="ctr" eaLnBrk="1" hangingPunct="1"/>
            <a:r>
              <a:rPr lang="en-US" altLang="en-US" sz="2100">
                <a:solidFill>
                  <a:srgbClr val="8B2E27"/>
                </a:solidFill>
                <a:latin typeface="Century Gothic" panose="020B0502020202020204" pitchFamily="34" charset="0"/>
              </a:rPr>
              <a:t>www.understandrisk.org/URfinance</a:t>
            </a:r>
          </a:p>
          <a:p>
            <a:pPr algn="ctr" eaLnBrk="1" hangingPunct="1"/>
            <a:r>
              <a:rPr lang="en-US" altLang="en-US" sz="3000">
                <a:solidFill>
                  <a:srgbClr val="8B2E27"/>
                </a:solidFill>
                <a:latin typeface="Century Gothic" panose="020B0502020202020204" pitchFamily="34" charset="0"/>
              </a:rPr>
              <a:t>#URfAfrica</a:t>
            </a:r>
          </a:p>
        </p:txBody>
      </p:sp>
    </p:spTree>
    <p:extLst>
      <p:ext uri="{BB962C8B-B14F-4D97-AF65-F5344CB8AC3E}">
        <p14:creationId xmlns:p14="http://schemas.microsoft.com/office/powerpoint/2010/main" val="28418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417" y="2313081"/>
            <a:ext cx="7293166" cy="934522"/>
          </a:xfrm>
        </p:spPr>
        <p:txBody>
          <a:bodyPr>
            <a:noAutofit/>
          </a:bodyPr>
          <a:lstStyle/>
          <a:p>
            <a:pPr algn="ctr"/>
            <a:r>
              <a:rPr lang="en-US" sz="4800" i="1" dirty="0">
                <a:solidFill>
                  <a:srgbClr val="892A22"/>
                </a:solidFill>
                <a:latin typeface="Century Gothic" panose="020B0502020202020204" pitchFamily="34" charset="0"/>
              </a:rPr>
              <a:t>Unveiling Earthquake Risk in Africa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5974" y="3544348"/>
            <a:ext cx="5222017" cy="57596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VITOR SILVA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4708" y="4000038"/>
            <a:ext cx="3753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Global Earthquake Model Foundation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66519" y="1730654"/>
            <a:ext cx="7704665" cy="1090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sion Document 2013 STG2 v27 ONLINE_15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4" t="57482" r="6399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66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SSAHARA Project – GEM + USAID</a:t>
            </a:r>
            <a:br>
              <a:rPr lang="en-US" dirty="0" smtClean="0"/>
            </a:br>
            <a:r>
              <a:rPr lang="en-US" sz="2400" dirty="0" smtClean="0"/>
              <a:t>Sub-Saharan Hazard and Risk Assessment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08" y="1529745"/>
            <a:ext cx="8771148" cy="45259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600" dirty="0" smtClean="0"/>
              <a:t>The project covers Ethiopia</a:t>
            </a:r>
            <a:r>
              <a:rPr lang="en-US" sz="1600" dirty="0"/>
              <a:t>, Kenya, Ghana, Rwanda, Uganda, Burundi, Tanzania, </a:t>
            </a:r>
            <a:r>
              <a:rPr lang="en-US" sz="1600" dirty="0" smtClean="0"/>
              <a:t>Malawi and Ghana.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In the last century, more than 80 destructive earthquakes have occurred, causing approximately 21,000 fatalities, almost a 1,000,000 homeless and economic losses that exceeded 12 billion USD. </a:t>
            </a:r>
          </a:p>
          <a:p>
            <a:endParaRPr lang="en-US" sz="1600" dirty="0"/>
          </a:p>
        </p:txBody>
      </p:sp>
      <p:pic>
        <p:nvPicPr>
          <p:cNvPr id="5" name="Picture 4" descr="figure5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71" y="2733302"/>
            <a:ext cx="3812877" cy="379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558817" y="3918632"/>
            <a:ext cx="987778" cy="1429926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3546595" y="4614780"/>
            <a:ext cx="1787405" cy="1881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5334001" y="4376002"/>
            <a:ext cx="3007810" cy="1628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What</a:t>
            </a:r>
            <a:r>
              <a:rPr lang="en-US" sz="2000" dirty="0" smtClean="0"/>
              <a:t> (earthquake) </a:t>
            </a:r>
            <a:r>
              <a:rPr lang="en-US" sz="2000" b="1" dirty="0" smtClean="0"/>
              <a:t>risks</a:t>
            </a:r>
            <a:r>
              <a:rPr lang="en-US" sz="2000" dirty="0" smtClean="0"/>
              <a:t>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0545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SSAHARA </a:t>
            </a:r>
            <a:r>
              <a:rPr lang="en-US" dirty="0"/>
              <a:t>– </a:t>
            </a:r>
            <a:r>
              <a:rPr lang="en-US" dirty="0" smtClean="0"/>
              <a:t>Outputs</a:t>
            </a:r>
            <a:br>
              <a:rPr lang="en-US" dirty="0" smtClean="0"/>
            </a:br>
            <a:r>
              <a:rPr lang="en-US" sz="2700" dirty="0"/>
              <a:t>A</a:t>
            </a:r>
            <a:r>
              <a:rPr lang="en-US" sz="2700" dirty="0" smtClean="0"/>
              <a:t> wide spectrum of outputs to support decision-making.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8852" y="1669596"/>
            <a:ext cx="4481689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Seismic Hazard </a:t>
            </a:r>
            <a:r>
              <a:rPr lang="en-US" sz="2400" dirty="0" smtClean="0"/>
              <a:t>Maps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/>
              <a:t>Exposure </a:t>
            </a:r>
            <a:r>
              <a:rPr lang="en-US" sz="2400" dirty="0" smtClean="0"/>
              <a:t>Datasets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 smtClean="0"/>
              <a:t>Physical Vulnerability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/>
              <a:t>Social and Economic </a:t>
            </a:r>
            <a:r>
              <a:rPr lang="en-US" sz="2400" dirty="0" smtClean="0"/>
              <a:t>Vulnerability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/>
              <a:t>City </a:t>
            </a:r>
            <a:r>
              <a:rPr lang="en-US" sz="2400" dirty="0" smtClean="0"/>
              <a:t>Scenarios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Earthquake Risk Profiles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/>
              <a:t>Capacity </a:t>
            </a:r>
            <a:r>
              <a:rPr lang="en-US" sz="2400" dirty="0" smtClean="0"/>
              <a:t>Building/Training</a:t>
            </a:r>
            <a:endParaRPr lang="en-US" sz="2400" dirty="0"/>
          </a:p>
        </p:txBody>
      </p:sp>
      <p:pic>
        <p:nvPicPr>
          <p:cNvPr id="4" name="Picture 3" descr="building_distribution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07" y="1693709"/>
            <a:ext cx="3530361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637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417" y="2313081"/>
            <a:ext cx="7293166" cy="934522"/>
          </a:xfrm>
        </p:spPr>
        <p:txBody>
          <a:bodyPr>
            <a:noAutofit/>
          </a:bodyPr>
          <a:lstStyle/>
          <a:p>
            <a:pPr algn="ctr"/>
            <a:r>
              <a:rPr lang="en-GB" sz="4800" i="1" dirty="0">
                <a:solidFill>
                  <a:srgbClr val="892A22"/>
                </a:solidFill>
                <a:latin typeface="Century Gothic" panose="020B0502020202020204" pitchFamily="34" charset="0"/>
              </a:rPr>
              <a:t>Global Risk Model</a:t>
            </a:r>
            <a:br>
              <a:rPr lang="en-GB" sz="4800" i="1" dirty="0">
                <a:solidFill>
                  <a:srgbClr val="892A22"/>
                </a:solidFill>
                <a:latin typeface="Century Gothic" panose="020B0502020202020204" pitchFamily="34" charset="0"/>
              </a:rPr>
            </a:br>
            <a:r>
              <a:rPr lang="en-GB" sz="3600" i="1" dirty="0">
                <a:solidFill>
                  <a:srgbClr val="892A22"/>
                </a:solidFill>
                <a:latin typeface="Century Gothic" panose="020B0502020202020204" pitchFamily="34" charset="0"/>
              </a:rPr>
              <a:t>Preliminary National Risk Profiles for African Countries</a:t>
            </a:r>
            <a:endParaRPr lang="en-US" sz="4800" i="1" dirty="0">
              <a:solidFill>
                <a:srgbClr val="892A2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5974" y="3703372"/>
            <a:ext cx="5222017" cy="57596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JULIO SERJE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4708" y="4159062"/>
            <a:ext cx="3753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UNISDR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66519" y="1730654"/>
            <a:ext cx="7704665" cy="1090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SSAHARA </a:t>
            </a:r>
            <a:r>
              <a:rPr lang="en-US" dirty="0"/>
              <a:t>– </a:t>
            </a:r>
            <a:r>
              <a:rPr lang="en-US" dirty="0" smtClean="0"/>
              <a:t>Seismic Hazard</a:t>
            </a:r>
            <a:br>
              <a:rPr lang="en-US" dirty="0" smtClean="0"/>
            </a:br>
            <a:r>
              <a:rPr lang="en-US" sz="2700" dirty="0"/>
              <a:t>C</a:t>
            </a:r>
            <a:r>
              <a:rPr lang="en-US" sz="2700" dirty="0" smtClean="0"/>
              <a:t>ollaboration </a:t>
            </a:r>
            <a:r>
              <a:rPr lang="en-US" sz="2700" dirty="0"/>
              <a:t>between Africa Array and </a:t>
            </a:r>
            <a:r>
              <a:rPr lang="en-US" sz="2700" dirty="0" smtClean="0"/>
              <a:t>GEM.</a:t>
            </a:r>
            <a:endParaRPr lang="en-US" dirty="0"/>
          </a:p>
        </p:txBody>
      </p:sp>
      <p:pic>
        <p:nvPicPr>
          <p:cNvPr id="5" name="Picture 10" descr="result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9" r="51300" b="50843"/>
          <a:stretch/>
        </p:blipFill>
        <p:spPr bwMode="auto">
          <a:xfrm>
            <a:off x="120924" y="2154564"/>
            <a:ext cx="4139398" cy="42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Shot 2015-11-11 at 14.5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12" y="2480878"/>
            <a:ext cx="3407229" cy="377998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436256" y="16928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First model </a:t>
            </a:r>
            <a:r>
              <a:rPr lang="en-US" dirty="0"/>
              <a:t>based on area </a:t>
            </a:r>
            <a:r>
              <a:rPr lang="en-US" dirty="0" smtClean="0"/>
              <a:t>sources, integration </a:t>
            </a:r>
            <a:r>
              <a:rPr lang="en-US" dirty="0"/>
              <a:t>of faults and tectonic strain </a:t>
            </a:r>
            <a:r>
              <a:rPr lang="en-US" dirty="0" smtClean="0"/>
              <a:t>in progress.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23754" y="1785232"/>
            <a:ext cx="2281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strain rate model </a:t>
            </a:r>
          </a:p>
        </p:txBody>
      </p:sp>
    </p:spTree>
    <p:extLst>
      <p:ext uri="{BB962C8B-B14F-4D97-AF65-F5344CB8AC3E}">
        <p14:creationId xmlns:p14="http://schemas.microsoft.com/office/powerpoint/2010/main" val="341085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4270" y="4968607"/>
            <a:ext cx="2010578" cy="1806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35539"/>
          </a:xfrm>
        </p:spPr>
        <p:txBody>
          <a:bodyPr>
            <a:normAutofit/>
          </a:bodyPr>
          <a:lstStyle/>
          <a:p>
            <a:r>
              <a:rPr lang="en-US" dirty="0" smtClean="0"/>
              <a:t>SSAHARA – Exposure</a:t>
            </a:r>
            <a:br>
              <a:rPr lang="en-US" dirty="0" smtClean="0"/>
            </a:br>
            <a:r>
              <a:rPr lang="en-US" sz="2400" dirty="0" smtClean="0"/>
              <a:t>Data regarding the built-up environment (</a:t>
            </a:r>
            <a:r>
              <a:rPr lang="en-US" sz="2400" smtClean="0"/>
              <a:t>buildings).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958443" y="2365866"/>
            <a:ext cx="7227115" cy="3960000"/>
            <a:chOff x="578541" y="1774841"/>
            <a:chExt cx="7227115" cy="3960000"/>
          </a:xfrm>
        </p:grpSpPr>
        <p:pic>
          <p:nvPicPr>
            <p:cNvPr id="5" name="Picture 4" descr="ghana1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541" y="1774841"/>
              <a:ext cx="3248792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 descr="Malawi1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3466" y="1774841"/>
              <a:ext cx="3242190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958443" y="1946234"/>
            <a:ext cx="324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Exposure data for Ghana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936766" y="1913968"/>
            <a:ext cx="324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Exposure data for Malawi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62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8510237" cy="1435539"/>
          </a:xfrm>
        </p:spPr>
        <p:txBody>
          <a:bodyPr>
            <a:normAutofit/>
          </a:bodyPr>
          <a:lstStyle/>
          <a:p>
            <a:r>
              <a:rPr lang="en-US" dirty="0" smtClean="0"/>
              <a:t>SSAHARA – Exposure</a:t>
            </a:r>
            <a:br>
              <a:rPr lang="en-US" dirty="0" smtClean="0"/>
            </a:br>
            <a:r>
              <a:rPr lang="en-US" sz="2400" dirty="0" smtClean="0"/>
              <a:t>Data regarding infrastructure produced by </a:t>
            </a:r>
            <a:r>
              <a:rPr lang="en-US" sz="2400" dirty="0" err="1" smtClean="0"/>
              <a:t>ImageCAT</a:t>
            </a:r>
            <a:r>
              <a:rPr lang="en-US" sz="2400" dirty="0" smtClean="0"/>
              <a:t> and GFDRR </a:t>
            </a:r>
            <a:endParaRPr lang="en-US" sz="2400" dirty="0"/>
          </a:p>
        </p:txBody>
      </p:sp>
      <p:pic>
        <p:nvPicPr>
          <p:cNvPr id="11" name="Picture 10" descr="educa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12684" r="12843" b="6871"/>
          <a:stretch/>
        </p:blipFill>
        <p:spPr>
          <a:xfrm>
            <a:off x="314647" y="2452936"/>
            <a:ext cx="3960000" cy="3065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healthca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12483" r="12702" b="5467"/>
          <a:stretch/>
        </p:blipFill>
        <p:spPr>
          <a:xfrm>
            <a:off x="4834825" y="2449055"/>
            <a:ext cx="3960000" cy="307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11244" y="6121001"/>
            <a:ext cx="1916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Data produced by: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463" y="6180946"/>
            <a:ext cx="1537761" cy="5345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52874" t="10178" r="27440" b="78944"/>
          <a:stretch/>
        </p:blipFill>
        <p:spPr>
          <a:xfrm>
            <a:off x="3934803" y="6158270"/>
            <a:ext cx="1800043" cy="6090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0251" y="1930101"/>
            <a:ext cx="324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Educational infrastructure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190429" y="1930101"/>
            <a:ext cx="324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Healthcare facilities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711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34270" y="4968607"/>
            <a:ext cx="2010578" cy="1806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00" y="1865057"/>
            <a:ext cx="6873105" cy="2520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74637"/>
            <a:ext cx="8229600" cy="14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SSAHARA – Physical Vulnerability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Models to predict the likelihood of buildings to suffer damage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7341" y="4793678"/>
            <a:ext cx="1979998" cy="164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884" y="4793678"/>
            <a:ext cx="1979998" cy="164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56" y="4793678"/>
            <a:ext cx="1979998" cy="164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612" y="4793678"/>
            <a:ext cx="1979998" cy="164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9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17" y="2299247"/>
            <a:ext cx="6108967" cy="431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7"/>
            <a:ext cx="8229600" cy="14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SSAHARA – Socio-eco. Vulnerability</a:t>
            </a:r>
            <a:br>
              <a:rPr lang="en-US" dirty="0" smtClean="0"/>
            </a:br>
            <a:r>
              <a:rPr lang="en-US" sz="2400" dirty="0" smtClean="0"/>
              <a:t>Consideration of the socio-economic aspects in the risk analyses.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958443" y="1908509"/>
            <a:ext cx="7101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Urban and rural population for Uganda.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84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08927" y="2609741"/>
            <a:ext cx="6326146" cy="3605860"/>
            <a:chOff x="943003" y="2219916"/>
            <a:chExt cx="6326146" cy="3605860"/>
          </a:xfrm>
        </p:grpSpPr>
        <p:pic>
          <p:nvPicPr>
            <p:cNvPr id="4" name="Picture 3" descr="Screen Shot 2015-11-05 at 17.26.39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003" y="2219916"/>
              <a:ext cx="2628000" cy="36058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 descr="Screen Shot 2015-11-05 at 17.25.20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8066" y="2222846"/>
              <a:ext cx="2811083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457200" y="274637"/>
            <a:ext cx="8229600" cy="14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SSAHARA – City Scenarios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Evaluation of the adverse consequences of earthquakes.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22503" y="1838980"/>
            <a:ext cx="8295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Simulation of an earthquake south of Accra: seismic intensity (left) and distribution of damage (right).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443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034270" y="4968607"/>
            <a:ext cx="2010578" cy="1806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rain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541" y="1663631"/>
            <a:ext cx="5498918" cy="2879987"/>
          </a:xfrm>
          <a:prstGeom prst="rect">
            <a:avLst/>
          </a:prstGeom>
        </p:spPr>
      </p:pic>
      <p:pic>
        <p:nvPicPr>
          <p:cNvPr id="49" name="Picture 48" descr="DSC_032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274" y="4938205"/>
            <a:ext cx="2511591" cy="179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 descr="8580013426_a405feec06_z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738" y="4938205"/>
            <a:ext cx="2542306" cy="179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22328073169_678155faca_m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824" y="4938205"/>
            <a:ext cx="2507249" cy="179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2" name="Straight Connector 51"/>
          <p:cNvCxnSpPr/>
          <p:nvPr/>
        </p:nvCxnSpPr>
        <p:spPr>
          <a:xfrm flipV="1">
            <a:off x="326274" y="3181433"/>
            <a:ext cx="2779353" cy="1771401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812719" y="3181433"/>
            <a:ext cx="478105" cy="1756772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290824" y="2364069"/>
            <a:ext cx="1323611" cy="2574136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4766835" y="2364069"/>
            <a:ext cx="1031238" cy="2574136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5715000" y="2514600"/>
            <a:ext cx="3103046" cy="2423605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5632880" y="2668869"/>
            <a:ext cx="642859" cy="2269336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itle 1"/>
          <p:cNvSpPr txBox="1">
            <a:spLocks/>
          </p:cNvSpPr>
          <p:nvPr/>
        </p:nvSpPr>
        <p:spPr>
          <a:xfrm>
            <a:off x="457200" y="274637"/>
            <a:ext cx="8229600" cy="14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SSAHARA – </a:t>
            </a:r>
            <a:r>
              <a:rPr lang="en-US" dirty="0" smtClean="0"/>
              <a:t>Capacity building</a:t>
            </a:r>
          </a:p>
          <a:p>
            <a:pPr algn="ctr">
              <a:lnSpc>
                <a:spcPct val="130000"/>
              </a:lnSpc>
            </a:pPr>
            <a:r>
              <a:rPr lang="en-US" sz="2400" dirty="0"/>
              <a:t>41 countries have been involved in training in seismic risk assessment.</a:t>
            </a:r>
          </a:p>
        </p:txBody>
      </p:sp>
    </p:spTree>
    <p:extLst>
      <p:ext uri="{BB962C8B-B14F-4D97-AF65-F5344CB8AC3E}">
        <p14:creationId xmlns:p14="http://schemas.microsoft.com/office/powerpoint/2010/main" val="7061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/>
          <p:cNvSpPr txBox="1">
            <a:spLocks/>
          </p:cNvSpPr>
          <p:nvPr/>
        </p:nvSpPr>
        <p:spPr>
          <a:xfrm>
            <a:off x="457200" y="274637"/>
            <a:ext cx="8229600" cy="14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SSAHARA – </a:t>
            </a:r>
            <a:r>
              <a:rPr lang="en-US" dirty="0" smtClean="0"/>
              <a:t>Challenges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42418" y="1669596"/>
            <a:ext cx="8058124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Lack of data regarding the built-up environment; </a:t>
            </a: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dirty="0" smtClean="0"/>
              <a:t>Lack </a:t>
            </a:r>
            <a:r>
              <a:rPr lang="en-US" sz="2400" dirty="0"/>
              <a:t>of </a:t>
            </a:r>
            <a:r>
              <a:rPr lang="en-US" sz="2400" dirty="0" smtClean="0"/>
              <a:t>physical vulnerability models;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Reduced earthquake risk awareness;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Limited capacity for earthquake risk analysis.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03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0688" y="118259"/>
            <a:ext cx="8137212" cy="77733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Sendai Framework for Disaster Risk Reduction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0689" y="1032185"/>
            <a:ext cx="8261144" cy="70771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dirty="0" smtClean="0"/>
              <a:t>Demonstrative example for Italy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68836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58632" y="4277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9217" y="-51311"/>
            <a:ext cx="869093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Avenir Heavy"/>
                <a:ea typeface="ＭＳ Ｐゴシック" charset="0"/>
                <a:cs typeface="Avenir Heavy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smtClean="0"/>
              <a:t>Earthquake Risk Profile - Italy</a:t>
            </a:r>
            <a:endParaRPr lang="en-US" sz="2800" b="1" dirty="0"/>
          </a:p>
        </p:txBody>
      </p:sp>
      <p:pic>
        <p:nvPicPr>
          <p:cNvPr id="11" name="Picture 10" descr="Hazard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55" y="1050645"/>
            <a:ext cx="2187381" cy="1908000"/>
          </a:xfrm>
          <a:prstGeom prst="rect">
            <a:avLst/>
          </a:prstGeom>
        </p:spPr>
      </p:pic>
      <p:sp>
        <p:nvSpPr>
          <p:cNvPr id="12" name="Rectangle 11"/>
          <p:cNvSpPr>
            <a:spLocks noChangeAspect="1"/>
          </p:cNvSpPr>
          <p:nvPr/>
        </p:nvSpPr>
        <p:spPr>
          <a:xfrm>
            <a:off x="213811" y="2874267"/>
            <a:ext cx="794238" cy="359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49020" y="749706"/>
            <a:ext cx="8820000" cy="0"/>
          </a:xfrm>
          <a:prstGeom prst="line">
            <a:avLst/>
          </a:prstGeom>
          <a:ln>
            <a:solidFill>
              <a:srgbClr val="42363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9020" y="4949540"/>
            <a:ext cx="6587999" cy="0"/>
          </a:xfrm>
          <a:prstGeom prst="line">
            <a:avLst/>
          </a:prstGeom>
          <a:ln>
            <a:solidFill>
              <a:srgbClr val="42363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ChangeAspect="1"/>
          </p:cNvSpPr>
          <p:nvPr/>
        </p:nvSpPr>
        <p:spPr>
          <a:xfrm>
            <a:off x="2426440" y="2941297"/>
            <a:ext cx="794238" cy="359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4584018" y="2948700"/>
            <a:ext cx="794238" cy="359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ChangeAspect="1"/>
          </p:cNvSpPr>
          <p:nvPr/>
        </p:nvSpPr>
        <p:spPr>
          <a:xfrm>
            <a:off x="6734246" y="2928063"/>
            <a:ext cx="794238" cy="359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54067" y="651683"/>
            <a:ext cx="1980070" cy="39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b="1" dirty="0" smtClean="0"/>
              <a:t>Seismic hazard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289611" y="651683"/>
            <a:ext cx="1980070" cy="39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b="1" dirty="0" smtClean="0"/>
              <a:t>Seismic risk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25155" y="651683"/>
            <a:ext cx="1980070" cy="39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b="1" dirty="0" smtClean="0"/>
              <a:t>Social vulnerability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6760699" y="651683"/>
            <a:ext cx="1980070" cy="39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b="1" dirty="0" smtClean="0"/>
              <a:t>Integrated risk</a:t>
            </a:r>
          </a:p>
        </p:txBody>
      </p:sp>
      <p:pic>
        <p:nvPicPr>
          <p:cNvPr id="22" name="Picture 21" descr="1_Loss_RED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2464" y="1050645"/>
            <a:ext cx="2174161" cy="1908000"/>
          </a:xfrm>
          <a:prstGeom prst="rect">
            <a:avLst/>
          </a:prstGeom>
        </p:spPr>
      </p:pic>
      <p:pic>
        <p:nvPicPr>
          <p:cNvPr id="23" name="Picture 22" descr="2_Social Vulnerability_RED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8553" y="1050645"/>
            <a:ext cx="2172921" cy="1908000"/>
          </a:xfrm>
          <a:prstGeom prst="rect">
            <a:avLst/>
          </a:prstGeom>
        </p:spPr>
      </p:pic>
      <p:pic>
        <p:nvPicPr>
          <p:cNvPr id="24" name="Picture 23" descr="3_Integrated Risk_Red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401" y="1050645"/>
            <a:ext cx="2175739" cy="1908000"/>
          </a:xfrm>
          <a:prstGeom prst="rect">
            <a:avLst/>
          </a:prstGeom>
        </p:spPr>
      </p:pic>
      <p:sp>
        <p:nvSpPr>
          <p:cNvPr id="25" name="Rectangle 24"/>
          <p:cNvSpPr>
            <a:spLocks noChangeAspect="1"/>
          </p:cNvSpPr>
          <p:nvPr/>
        </p:nvSpPr>
        <p:spPr>
          <a:xfrm>
            <a:off x="2416914" y="2761298"/>
            <a:ext cx="794238" cy="359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4743298" y="2759099"/>
            <a:ext cx="794238" cy="359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6997701" y="2694268"/>
            <a:ext cx="794238" cy="359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49020" y="3094569"/>
            <a:ext cx="8820000" cy="0"/>
          </a:xfrm>
          <a:prstGeom prst="line">
            <a:avLst/>
          </a:prstGeom>
          <a:ln>
            <a:solidFill>
              <a:srgbClr val="42363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IntRisk.pdf"/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8" r="11531" b="5444"/>
          <a:stretch/>
        </p:blipFill>
        <p:spPr>
          <a:xfrm>
            <a:off x="6903367" y="3290555"/>
            <a:ext cx="2159999" cy="3413230"/>
          </a:xfrm>
          <a:prstGeom prst="rect">
            <a:avLst/>
          </a:prstGeom>
        </p:spPr>
      </p:pic>
      <p:pic>
        <p:nvPicPr>
          <p:cNvPr id="30" name="Picture 29" descr="PML.pd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4" t="4297" r="2180" b="6240"/>
          <a:stretch/>
        </p:blipFill>
        <p:spPr>
          <a:xfrm>
            <a:off x="168456" y="5279572"/>
            <a:ext cx="3169830" cy="1560286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 bwMode="auto">
          <a:xfrm>
            <a:off x="6983762" y="3006472"/>
            <a:ext cx="1980070" cy="39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b="1" dirty="0" smtClean="0"/>
              <a:t>Regions highest risk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43806" y="3006472"/>
            <a:ext cx="1980070" cy="39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 smtClean="0"/>
              <a:t>Social indicators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927407"/>
              </p:ext>
            </p:extLst>
          </p:nvPr>
        </p:nvGraphicFramePr>
        <p:xfrm>
          <a:off x="3539672" y="5225137"/>
          <a:ext cx="3257312" cy="1505860"/>
        </p:xfrm>
        <a:graphic>
          <a:graphicData uri="http://schemas.openxmlformats.org/drawingml/2006/table">
            <a:tbl>
              <a:tblPr/>
              <a:tblGrid>
                <a:gridCol w="680098"/>
                <a:gridCol w="680098"/>
                <a:gridCol w="632372"/>
                <a:gridCol w="632372"/>
                <a:gridCol w="632372"/>
              </a:tblGrid>
              <a:tr h="2626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Sector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Return period (years)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2500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Residential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1.3E+10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2.4E+10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2.9E+10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3.9E+10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Services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1.1E</a:t>
                      </a:r>
                      <a:r>
                        <a:rPr lang="en-US" sz="1000" b="0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+09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2.0E</a:t>
                      </a:r>
                      <a:r>
                        <a:rPr lang="en-US" sz="1000" b="0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+09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2.4E</a:t>
                      </a:r>
                      <a:r>
                        <a:rPr lang="en-US" sz="1000" b="0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+09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3.3E</a:t>
                      </a:r>
                      <a:r>
                        <a:rPr lang="en-US" sz="1000" b="0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+09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Health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3.2E+07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5.9E+07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6.9E+07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9.1E+07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Educational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1.8E+08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3.2E+08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4.5E+08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433732"/>
                          </a:solidFill>
                          <a:effectLst/>
                          <a:latin typeface="Calibri"/>
                        </a:rPr>
                        <a:t>6.7E+08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4" name="Title 1"/>
          <p:cNvSpPr txBox="1">
            <a:spLocks/>
          </p:cNvSpPr>
          <p:nvPr/>
        </p:nvSpPr>
        <p:spPr bwMode="auto">
          <a:xfrm>
            <a:off x="309541" y="4852300"/>
            <a:ext cx="1980070" cy="39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 smtClean="0"/>
              <a:t>Financial indicators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348158" y="3360111"/>
            <a:ext cx="1685979" cy="15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b="1" dirty="0" smtClean="0"/>
              <a:t>Population (million):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GDP (billion USD):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Capital stock (</a:t>
            </a:r>
            <a:r>
              <a:rPr lang="en-US" sz="1100" b="1" dirty="0"/>
              <a:t>billion </a:t>
            </a:r>
            <a:r>
              <a:rPr lang="en-US" sz="1100" b="1" dirty="0" smtClean="0"/>
              <a:t>USD):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Life expectancy: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GINI Index: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Gross savings (</a:t>
            </a:r>
            <a:r>
              <a:rPr lang="en-US" sz="1100" b="1" dirty="0"/>
              <a:t>billion </a:t>
            </a:r>
            <a:r>
              <a:rPr lang="en-US" sz="1100" b="1" dirty="0" smtClean="0"/>
              <a:t>USD):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 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3445970" y="3006472"/>
            <a:ext cx="1980070" cy="39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 smtClean="0"/>
              <a:t>Risk indicators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 bwMode="auto">
          <a:xfrm>
            <a:off x="3545751" y="3400514"/>
            <a:ext cx="2142193" cy="15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b="1" dirty="0" smtClean="0"/>
              <a:t>Population at risk (million):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Property at risk (billion USD):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AAL (economic - </a:t>
            </a:r>
            <a:r>
              <a:rPr lang="en-US" sz="1100" b="1" dirty="0"/>
              <a:t>billion USD</a:t>
            </a:r>
            <a:r>
              <a:rPr lang="en-US" sz="1100" b="1" dirty="0" smtClean="0"/>
              <a:t>):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AAL (fatalities):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Max. economic loss (</a:t>
            </a:r>
            <a:r>
              <a:rPr lang="en-US" sz="1100" b="1" dirty="0"/>
              <a:t>billion USD</a:t>
            </a:r>
            <a:r>
              <a:rPr lang="en-US" sz="1100" b="1" dirty="0" smtClean="0"/>
              <a:t>):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/>
              <a:t>Probable max. loss (billion </a:t>
            </a:r>
            <a:r>
              <a:rPr lang="en-US" sz="1100" b="1" dirty="0"/>
              <a:t>USD</a:t>
            </a:r>
            <a:r>
              <a:rPr lang="en-US" sz="1100" b="1" dirty="0" smtClean="0"/>
              <a:t>):</a:t>
            </a:r>
          </a:p>
          <a:p>
            <a:pPr>
              <a:lnSpc>
                <a:spcPct val="150000"/>
              </a:lnSpc>
            </a:pPr>
            <a:endParaRPr lang="en-US" sz="1100" b="1" dirty="0" smtClean="0"/>
          </a:p>
          <a:p>
            <a:pPr>
              <a:lnSpc>
                <a:spcPct val="150000"/>
              </a:lnSpc>
            </a:pPr>
            <a:r>
              <a:rPr lang="en-US" sz="1100" b="1" dirty="0" smtClean="0"/>
              <a:t> </a:t>
            </a:r>
          </a:p>
        </p:txBody>
      </p:sp>
      <p:pic>
        <p:nvPicPr>
          <p:cNvPr id="38" name="Picture 37" descr="gem_logo1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485" y="102896"/>
            <a:ext cx="1616748" cy="576000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 bwMode="auto">
          <a:xfrm>
            <a:off x="2078804" y="3360111"/>
            <a:ext cx="960126" cy="15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1100" b="1" dirty="0" smtClean="0"/>
              <a:t>58.83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2071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 8604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82.9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36.0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383.0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5687944" y="3360111"/>
            <a:ext cx="960126" cy="15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rgbClr val="554741"/>
                </a:solidFill>
                <a:latin typeface="TitilliumText22L Light"/>
                <a:ea typeface="ＭＳ Ｐゴシック" charset="0"/>
                <a:cs typeface="TitilliumText22L Ligh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1100" b="1" dirty="0" smtClean="0"/>
              <a:t>25.8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777.2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 2.87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401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63.2</a:t>
            </a:r>
          </a:p>
          <a:p>
            <a:pPr algn="r">
              <a:lnSpc>
                <a:spcPct val="150000"/>
              </a:lnSpc>
            </a:pPr>
            <a:r>
              <a:rPr lang="en-US" sz="1100" b="1" dirty="0" smtClean="0"/>
              <a:t>17.5</a:t>
            </a:r>
          </a:p>
        </p:txBody>
      </p:sp>
    </p:spTree>
    <p:extLst>
      <p:ext uri="{BB962C8B-B14F-4D97-AF65-F5344CB8AC3E}">
        <p14:creationId xmlns:p14="http://schemas.microsoft.com/office/powerpoint/2010/main" val="12400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5774" y="2609852"/>
            <a:ext cx="8865704" cy="1246532"/>
          </a:xfrm>
        </p:spPr>
        <p:txBody>
          <a:bodyPr anchor="b">
            <a:noAutofit/>
          </a:bodyPr>
          <a:lstStyle/>
          <a:p>
            <a:pPr algn="ctr"/>
            <a:r>
              <a:rPr lang="en-US" sz="2800" dirty="0" smtClean="0">
                <a:solidFill>
                  <a:srgbClr val="8B2E27"/>
                </a:solidFill>
                <a:latin typeface="Century Gothic" panose="020B0502020202020204" pitchFamily="34" charset="0"/>
              </a:rPr>
              <a:t>www.understandrisk.org/URfinance</a:t>
            </a:r>
          </a:p>
          <a:p>
            <a:pPr algn="ctr"/>
            <a:r>
              <a:rPr lang="en-US" sz="4000" dirty="0" smtClean="0">
                <a:solidFill>
                  <a:srgbClr val="8B2E27"/>
                </a:solidFill>
                <a:latin typeface="Century Gothic" panose="020B0502020202020204" pitchFamily="34" charset="0"/>
              </a:rPr>
              <a:t>#</a:t>
            </a:r>
            <a:r>
              <a:rPr lang="en-US" sz="4000" dirty="0" err="1" smtClean="0">
                <a:solidFill>
                  <a:srgbClr val="8B2E27"/>
                </a:solidFill>
                <a:latin typeface="Century Gothic" panose="020B0502020202020204" pitchFamily="34" charset="0"/>
              </a:rPr>
              <a:t>URfAfrica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2402" y="4744278"/>
            <a:ext cx="8865704" cy="14047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00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8B2E27"/>
                </a:solidFill>
                <a:latin typeface="Century Gothic" panose="020B0502020202020204" pitchFamily="34" charset="0"/>
              </a:rPr>
              <a:t>Unveiling Earthquake Risk in Africa: from Rupture to Recovery</a:t>
            </a:r>
          </a:p>
          <a:p>
            <a:pPr algn="ctr"/>
            <a:r>
              <a:rPr lang="en-GB" sz="2000" dirty="0">
                <a:solidFill>
                  <a:srgbClr val="8B2E27"/>
                </a:solidFill>
                <a:latin typeface="Century Gothic" panose="020B0502020202020204" pitchFamily="34" charset="0"/>
              </a:rPr>
              <a:t>University of Addis Ababa (room </a:t>
            </a:r>
            <a:r>
              <a:rPr lang="en-GB" sz="2000" dirty="0" smtClean="0">
                <a:solidFill>
                  <a:srgbClr val="8B2E27"/>
                </a:solidFill>
                <a:latin typeface="Century Gothic" panose="020B0502020202020204" pitchFamily="34" charset="0"/>
              </a:rPr>
              <a:t>215)</a:t>
            </a:r>
          </a:p>
          <a:p>
            <a:pPr algn="ctr"/>
            <a:r>
              <a:rPr lang="en-GB" sz="2000" dirty="0" smtClean="0">
                <a:solidFill>
                  <a:srgbClr val="8B2E27"/>
                </a:solidFill>
                <a:latin typeface="Century Gothic" panose="020B0502020202020204" pitchFamily="34" charset="0"/>
              </a:rPr>
              <a:t>20th of November (Friday) from 14:00 to 17:00</a:t>
            </a:r>
            <a:endParaRPr lang="en-US" sz="2000" dirty="0">
              <a:solidFill>
                <a:srgbClr val="8B2E2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31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964531" y="1481138"/>
            <a:ext cx="61722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1650" b="1">
                <a:solidFill>
                  <a:srgbClr val="C01933"/>
                </a:solidFill>
              </a:rPr>
              <a:t>UNISDR mission</a:t>
            </a:r>
            <a:r>
              <a:rPr lang="en-GB" altLang="en-US" sz="1800"/>
              <a:t/>
            </a:r>
            <a:br>
              <a:rPr lang="en-GB" altLang="en-US" sz="1800"/>
            </a:br>
            <a:endParaRPr lang="en-US" altLang="en-US" sz="1650" b="1">
              <a:solidFill>
                <a:srgbClr val="C01933"/>
              </a:solidFill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2087167" y="2059782"/>
            <a:ext cx="6049565" cy="395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0000"/>
                </a:solidFill>
              </a:rPr>
              <a:t>Coordinate</a:t>
            </a:r>
          </a:p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0000"/>
                </a:solidFill>
              </a:rPr>
              <a:t>Advocate</a:t>
            </a:r>
          </a:p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0000"/>
                </a:solidFill>
              </a:rPr>
              <a:t>Monitor Sendai FDRR</a:t>
            </a:r>
          </a:p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0000"/>
                </a:solidFill>
              </a:rPr>
              <a:t>Generate knowledge</a:t>
            </a:r>
          </a:p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0000"/>
                </a:solidFill>
              </a:rPr>
              <a:t>Inform community</a:t>
            </a:r>
          </a:p>
          <a:p>
            <a:pPr marL="0" indent="0" defTabSz="685800" eaLnBrk="0" fontAlgn="base" hangingPunct="0">
              <a:spcBef>
                <a:spcPts val="900"/>
              </a:spcBef>
              <a:spcAft>
                <a:spcPts val="900"/>
              </a:spcAft>
              <a:defRPr/>
            </a:pPr>
            <a:endParaRPr lang="en-GB" altLang="en-US" sz="788" dirty="0">
              <a:solidFill>
                <a:srgbClr val="000000"/>
              </a:solidFill>
            </a:endParaRPr>
          </a:p>
          <a:p>
            <a:pPr marL="0" indent="0" defTabSz="685800" eaLnBrk="0" fontAlgn="base" hangingPunct="0">
              <a:spcBef>
                <a:spcPts val="900"/>
              </a:spcBef>
              <a:spcAft>
                <a:spcPts val="900"/>
              </a:spcAft>
              <a:defRPr/>
            </a:pPr>
            <a:endParaRPr lang="en-GB" altLang="en-US" sz="788" dirty="0">
              <a:solidFill>
                <a:srgbClr val="000000"/>
              </a:solidFill>
            </a:endParaRPr>
          </a:p>
          <a:p>
            <a:pPr marL="0" indent="0" defTabSz="685800" eaLnBrk="0" fontAlgn="base" hangingPunct="0">
              <a:spcBef>
                <a:spcPts val="900"/>
              </a:spcBef>
              <a:spcAft>
                <a:spcPts val="900"/>
              </a:spcAft>
              <a:defRPr/>
            </a:pPr>
            <a:r>
              <a:rPr lang="en-GB" altLang="en-US" sz="1350" dirty="0">
                <a:solidFill>
                  <a:srgbClr val="000000"/>
                </a:solidFill>
              </a:rPr>
              <a:t>UNISDR is the custodian of the Hyogo and Sendai Frameworks for Disaster Risk Reduction and one of its mandates is to support countries on its implementation</a:t>
            </a: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7" y="2917032"/>
            <a:ext cx="3243263" cy="227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03" y="1507332"/>
            <a:ext cx="3251597" cy="14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9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95" y="2522404"/>
            <a:ext cx="8758410" cy="934522"/>
          </a:xfrm>
        </p:spPr>
        <p:txBody>
          <a:bodyPr>
            <a:noAutofit/>
          </a:bodyPr>
          <a:lstStyle/>
          <a:p>
            <a:pPr algn="ctr"/>
            <a:r>
              <a:rPr lang="en-US" sz="3200" i="1" dirty="0">
                <a:solidFill>
                  <a:srgbClr val="892A22"/>
                </a:solidFill>
                <a:latin typeface="Century Gothic" panose="020B0502020202020204" pitchFamily="34" charset="0"/>
              </a:rPr>
              <a:t>South West Indian Ocean </a:t>
            </a:r>
            <a:br>
              <a:rPr lang="en-US" sz="3200" i="1" dirty="0">
                <a:solidFill>
                  <a:srgbClr val="892A22"/>
                </a:solidFill>
                <a:latin typeface="Century Gothic" panose="020B0502020202020204" pitchFamily="34" charset="0"/>
              </a:rPr>
            </a:br>
            <a:r>
              <a:rPr lang="en-US" sz="3200" i="1" dirty="0">
                <a:solidFill>
                  <a:srgbClr val="892A22"/>
                </a:solidFill>
                <a:latin typeface="Century Gothic" panose="020B0502020202020204" pitchFamily="34" charset="0"/>
              </a:rPr>
              <a:t>Risk Assessment and Financing </a:t>
            </a:r>
            <a:r>
              <a:rPr lang="en-US" sz="3200" i="1" dirty="0" smtClean="0">
                <a:solidFill>
                  <a:srgbClr val="892A22"/>
                </a:solidFill>
                <a:latin typeface="Century Gothic" panose="020B0502020202020204" pitchFamily="34" charset="0"/>
              </a:rPr>
              <a:t>Initiative</a:t>
            </a:r>
            <a:endParaRPr lang="en-US" sz="3200" i="1" dirty="0">
              <a:solidFill>
                <a:srgbClr val="892A2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5974" y="3566382"/>
            <a:ext cx="5222017" cy="57596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KRESH SEEBUNDHUN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7422" y="4022072"/>
            <a:ext cx="3940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Lead Analyst, Ministry of Finance, Mauritius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66519" y="1730654"/>
            <a:ext cx="7704665" cy="1090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4253" y="1732280"/>
            <a:ext cx="29754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smtClean="0">
                <a:solidFill>
                  <a:srgbClr val="892A22"/>
                </a:solidFill>
                <a:latin typeface="Century Gothic" panose="020B0502020202020204" pitchFamily="34" charset="0"/>
              </a:rPr>
              <a:t>SWIO-RAFI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SUMMARY (1)</a:t>
            </a: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64" y="1290183"/>
            <a:ext cx="8229600" cy="5160722"/>
          </a:xfrm>
        </p:spPr>
        <p:txBody>
          <a:bodyPr>
            <a:noAutofit/>
          </a:bodyPr>
          <a:lstStyle/>
          <a:p>
            <a:pPr marL="0" algn="just"/>
            <a:r>
              <a:rPr lang="en-US" sz="1800" b="1" dirty="0" smtClean="0">
                <a:solidFill>
                  <a:srgbClr val="0000CC"/>
                </a:solidFill>
              </a:rPr>
              <a:t>Introduction </a:t>
            </a:r>
            <a:endParaRPr lang="en-US" sz="1800" dirty="0" smtClean="0"/>
          </a:p>
          <a:p>
            <a:pPr marL="0" indent="0" algn="just">
              <a:spcBef>
                <a:spcPts val="25"/>
              </a:spcBef>
              <a:buNone/>
            </a:pPr>
            <a:r>
              <a:rPr lang="en-US" sz="1800" dirty="0" smtClean="0"/>
              <a:t>Complementary to UNISDR work for Indian Ocean Commission (IOC) to build resilience of small islands states.</a:t>
            </a:r>
          </a:p>
          <a:p>
            <a:pPr marL="0" indent="0" algn="just">
              <a:spcBef>
                <a:spcPts val="25"/>
              </a:spcBef>
              <a:buNone/>
            </a:pPr>
            <a:r>
              <a:rPr lang="en-US" sz="1800" dirty="0" smtClean="0"/>
              <a:t>Aligns with </a:t>
            </a:r>
            <a:r>
              <a:rPr lang="en-US" sz="1800" i="1" dirty="0" smtClean="0"/>
              <a:t>Mauritius </a:t>
            </a:r>
            <a:r>
              <a:rPr lang="en-US" sz="1800" i="1" dirty="0"/>
              <a:t>Strategy for </a:t>
            </a:r>
            <a:r>
              <a:rPr lang="en-US" sz="1800" i="1" dirty="0" smtClean="0"/>
              <a:t>Further </a:t>
            </a:r>
            <a:r>
              <a:rPr lang="en-US" sz="1800" i="1" dirty="0"/>
              <a:t>Implementation of the </a:t>
            </a:r>
            <a:r>
              <a:rPr lang="en-US" sz="1800" i="1" dirty="0" smtClean="0"/>
              <a:t>Program of </a:t>
            </a:r>
            <a:r>
              <a:rPr lang="en-US" sz="1800" i="1" dirty="0"/>
              <a:t>Action for </a:t>
            </a:r>
            <a:r>
              <a:rPr lang="en-US" sz="1800" i="1" dirty="0" smtClean="0"/>
              <a:t>Sustainable </a:t>
            </a:r>
            <a:r>
              <a:rPr lang="en-US" sz="1800" i="1" dirty="0"/>
              <a:t>Development of Small Island Developing States (SIDS) 2005-2015</a:t>
            </a:r>
            <a:r>
              <a:rPr lang="en-US" sz="1800" dirty="0" smtClean="0"/>
              <a:t>.</a:t>
            </a:r>
          </a:p>
          <a:p>
            <a:pPr marL="0" indent="0" algn="just">
              <a:spcBef>
                <a:spcPts val="25"/>
              </a:spcBef>
              <a:buNone/>
            </a:pPr>
            <a:endParaRPr lang="en-US" sz="1800" dirty="0" smtClean="0"/>
          </a:p>
          <a:p>
            <a:pPr marL="0" indent="0" algn="just">
              <a:spcBef>
                <a:spcPts val="25"/>
              </a:spcBef>
              <a:buNone/>
            </a:pPr>
            <a:r>
              <a:rPr lang="en-US" sz="1800" dirty="0" smtClean="0"/>
              <a:t>Financially supported by EU in framework </a:t>
            </a:r>
            <a:r>
              <a:rPr lang="en-US" sz="1800" dirty="0"/>
              <a:t>of </a:t>
            </a:r>
            <a:r>
              <a:rPr lang="en-US" sz="1800" i="1" dirty="0" smtClean="0"/>
              <a:t>ACP-EU </a:t>
            </a:r>
            <a:r>
              <a:rPr lang="en-US" sz="1800" i="1" dirty="0"/>
              <a:t>Natural Disaster Risk Reduction Program</a:t>
            </a:r>
            <a:r>
              <a:rPr lang="en-US" sz="1800" dirty="0"/>
              <a:t>, managed by the </a:t>
            </a:r>
            <a:r>
              <a:rPr lang="en-US" sz="1800" dirty="0" smtClean="0"/>
              <a:t>GFDRR.</a:t>
            </a:r>
            <a:endParaRPr lang="en-US" sz="1800" dirty="0"/>
          </a:p>
          <a:p>
            <a:pPr marL="0" algn="just">
              <a:spcBef>
                <a:spcPts val="1200"/>
              </a:spcBef>
            </a:pP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</a:rPr>
              <a:t>Geographic </a:t>
            </a:r>
            <a:r>
              <a:rPr lang="en-US" sz="1800" b="1" dirty="0">
                <a:solidFill>
                  <a:srgbClr val="0000CC"/>
                </a:solidFill>
              </a:rPr>
              <a:t>S</a:t>
            </a:r>
            <a:r>
              <a:rPr lang="en-US" sz="1800" b="1" dirty="0" smtClean="0">
                <a:solidFill>
                  <a:srgbClr val="0000CC"/>
                </a:solidFill>
              </a:rPr>
              <a:t>cale </a:t>
            </a:r>
          </a:p>
          <a:p>
            <a:pPr marL="0" indent="0" algn="just">
              <a:buNone/>
            </a:pPr>
            <a:r>
              <a:rPr lang="en-US" sz="1800" dirty="0" smtClean="0"/>
              <a:t>Detailed risk profiling for 4 countries within the IOC- Comoros</a:t>
            </a:r>
            <a:r>
              <a:rPr lang="en-US" sz="1800" dirty="0"/>
              <a:t>, </a:t>
            </a:r>
            <a:r>
              <a:rPr lang="en-US" sz="1800" dirty="0" smtClean="0"/>
              <a:t>Madagascar, Mauritius and Seychelles </a:t>
            </a:r>
            <a:r>
              <a:rPr lang="en-US" sz="1800" i="1" dirty="0" smtClean="0"/>
              <a:t>plus </a:t>
            </a:r>
            <a:r>
              <a:rPr lang="en-US" sz="1800" dirty="0" smtClean="0"/>
              <a:t>Zanzibar</a:t>
            </a:r>
          </a:p>
          <a:p>
            <a:pPr marL="0">
              <a:spcBef>
                <a:spcPts val="1200"/>
              </a:spcBef>
            </a:pPr>
            <a:r>
              <a:rPr lang="en-US" sz="1800" b="1" dirty="0" smtClean="0">
                <a:solidFill>
                  <a:srgbClr val="0000CC"/>
                </a:solidFill>
              </a:rPr>
              <a:t>Timescale</a:t>
            </a:r>
          </a:p>
          <a:p>
            <a:pPr marL="0" indent="0">
              <a:buNone/>
            </a:pPr>
            <a:r>
              <a:rPr lang="en-US" sz="1800" dirty="0" smtClean="0"/>
              <a:t>3 </a:t>
            </a:r>
            <a:r>
              <a:rPr lang="en-US" sz="1800" dirty="0"/>
              <a:t>Years </a:t>
            </a:r>
            <a:r>
              <a:rPr lang="en-US" sz="1800" dirty="0" smtClean="0"/>
              <a:t>(commenced April 2014)  </a:t>
            </a:r>
          </a:p>
          <a:p>
            <a:pPr marL="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b="1" dirty="0">
                <a:solidFill>
                  <a:srgbClr val="0000CC"/>
                </a:solidFill>
              </a:rPr>
              <a:t>Hazards</a:t>
            </a:r>
          </a:p>
          <a:p>
            <a:pPr marL="0" indent="0">
              <a:buNone/>
            </a:pPr>
            <a:r>
              <a:rPr lang="en-US" sz="1800" dirty="0" smtClean="0"/>
              <a:t>Tropical </a:t>
            </a:r>
            <a:r>
              <a:rPr lang="en-US" sz="1800" dirty="0"/>
              <a:t>cyclones, torrential rains, flash floods and </a:t>
            </a:r>
            <a:r>
              <a:rPr lang="en-US" sz="1800" dirty="0" smtClean="0"/>
              <a:t>earthquakes.</a:t>
            </a:r>
            <a:r>
              <a:rPr lang="en-US" sz="1800" dirty="0"/>
              <a:t>	</a:t>
            </a:r>
            <a:endParaRPr lang="en-US" sz="1800" b="1" dirty="0"/>
          </a:p>
          <a:p>
            <a:pPr marL="0" lvl="1" indent="0">
              <a:spcBef>
                <a:spcPts val="20"/>
              </a:spcBef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0661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SUMMARY (2)</a:t>
            </a: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500"/>
            <a:ext cx="8229600" cy="5160722"/>
          </a:xfrm>
        </p:spPr>
        <p:txBody>
          <a:bodyPr>
            <a:noAutofit/>
          </a:bodyPr>
          <a:lstStyle/>
          <a:p>
            <a:pPr>
              <a:spcBef>
                <a:spcPts val="20"/>
              </a:spcBef>
            </a:pPr>
            <a:r>
              <a:rPr lang="en-US" sz="2000" b="1" dirty="0" smtClean="0">
                <a:solidFill>
                  <a:srgbClr val="0000CC"/>
                </a:solidFill>
              </a:rPr>
              <a:t>Coverage 		</a:t>
            </a:r>
          </a:p>
          <a:p>
            <a:pPr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GB" sz="2000" dirty="0" smtClean="0"/>
              <a:t>Identification </a:t>
            </a:r>
            <a:r>
              <a:rPr lang="en-GB" sz="2000" dirty="0"/>
              <a:t>of potential disaster losses from a budgetary perspective (fiscal disaster risk analysis);</a:t>
            </a:r>
            <a:endParaRPr lang="en-US" sz="2000" dirty="0"/>
          </a:p>
          <a:p>
            <a:pPr algn="just">
              <a:spcBef>
                <a:spcPts val="25"/>
              </a:spcBef>
              <a:buFont typeface="Wingdings" pitchFamily="2" charset="2"/>
              <a:buChar char="Ø"/>
            </a:pPr>
            <a:endParaRPr lang="en-GB" sz="2000" dirty="0" smtClean="0"/>
          </a:p>
          <a:p>
            <a:pPr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GB" sz="2000" dirty="0" smtClean="0"/>
              <a:t>Inventory </a:t>
            </a:r>
            <a:r>
              <a:rPr lang="en-GB" sz="2000" dirty="0"/>
              <a:t>of existing </a:t>
            </a:r>
            <a:r>
              <a:rPr lang="en-GB" sz="2000" dirty="0" smtClean="0"/>
              <a:t>financing </a:t>
            </a:r>
            <a:r>
              <a:rPr lang="en-GB" sz="2000" dirty="0"/>
              <a:t>available in </a:t>
            </a:r>
            <a:r>
              <a:rPr lang="en-GB" sz="2000" dirty="0" smtClean="0"/>
              <a:t>each country </a:t>
            </a:r>
            <a:r>
              <a:rPr lang="en-GB" sz="2000" dirty="0"/>
              <a:t>for disaster response and recovery; </a:t>
            </a:r>
            <a:r>
              <a:rPr lang="en-GB" sz="2000" dirty="0" smtClean="0"/>
              <a:t>identify gaps, evaluate other national options</a:t>
            </a:r>
          </a:p>
          <a:p>
            <a:pPr algn="just">
              <a:spcBef>
                <a:spcPts val="25"/>
              </a:spcBef>
              <a:buFont typeface="Wingdings" pitchFamily="2" charset="2"/>
              <a:buChar char="Ø"/>
            </a:pPr>
            <a:endParaRPr lang="en-US" sz="2000" dirty="0" smtClean="0"/>
          </a:p>
          <a:p>
            <a:pPr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US" sz="2000" dirty="0" smtClean="0"/>
              <a:t>Develop preliminary </a:t>
            </a:r>
            <a:r>
              <a:rPr lang="en-US" sz="2000" dirty="0"/>
              <a:t>disaster risk financing strategies for each </a:t>
            </a:r>
            <a:r>
              <a:rPr lang="en-US" sz="2000" dirty="0" smtClean="0"/>
              <a:t>country</a:t>
            </a:r>
            <a:endParaRPr lang="en-US" sz="2000" dirty="0"/>
          </a:p>
          <a:p>
            <a:pPr algn="just">
              <a:spcBef>
                <a:spcPts val="25"/>
              </a:spcBef>
              <a:buFont typeface="Wingdings" pitchFamily="2" charset="2"/>
              <a:buChar char="Ø"/>
            </a:pPr>
            <a:endParaRPr lang="en-US" sz="2000" dirty="0" smtClean="0"/>
          </a:p>
          <a:p>
            <a:pPr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US" sz="2000" dirty="0" smtClean="0"/>
              <a:t>Assess feasibility </a:t>
            </a:r>
            <a:r>
              <a:rPr lang="en-US" sz="2000" dirty="0"/>
              <a:t>of </a:t>
            </a:r>
            <a:r>
              <a:rPr lang="en-US" sz="2000" dirty="0" smtClean="0"/>
              <a:t>regional </a:t>
            </a:r>
            <a:r>
              <a:rPr lang="en-US" sz="2000" dirty="0"/>
              <a:t>risk </a:t>
            </a:r>
            <a:r>
              <a:rPr lang="en-US" sz="2000" dirty="0" smtClean="0"/>
              <a:t>financing</a:t>
            </a:r>
            <a:endParaRPr lang="en-US" sz="2000" dirty="0"/>
          </a:p>
          <a:p>
            <a:pPr algn="just">
              <a:spcBef>
                <a:spcPts val="25"/>
              </a:spcBef>
              <a:buFont typeface="Wingdings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61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OUTPUT (1)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Autofit/>
          </a:bodyPr>
          <a:lstStyle/>
          <a:p>
            <a:pPr marL="0" lvl="0" indent="0">
              <a:spcBef>
                <a:spcPts val="25"/>
              </a:spcBef>
              <a:buNone/>
            </a:pPr>
            <a:r>
              <a:rPr lang="en-US" sz="1900" b="1" i="1" dirty="0" smtClean="0">
                <a:solidFill>
                  <a:srgbClr val="0000CC"/>
                </a:solidFill>
              </a:rPr>
              <a:t>For each of the 5 island states</a:t>
            </a:r>
          </a:p>
          <a:p>
            <a:pPr lvl="1"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US" sz="1900" dirty="0" smtClean="0"/>
              <a:t>Risk profiles: total economic loss and direct public loss for emergency response, recovery, and reconstruction of public assets</a:t>
            </a:r>
          </a:p>
          <a:p>
            <a:pPr lvl="1"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US" sz="1900" dirty="0" smtClean="0"/>
              <a:t>Event-loss </a:t>
            </a:r>
            <a:r>
              <a:rPr lang="en-US" sz="1900" dirty="0"/>
              <a:t>tables </a:t>
            </a:r>
            <a:r>
              <a:rPr lang="en-US" sz="1900" dirty="0" smtClean="0"/>
              <a:t>for further risk financing analysis</a:t>
            </a:r>
          </a:p>
          <a:p>
            <a:pPr lvl="1"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US" sz="1900" dirty="0" smtClean="0"/>
              <a:t>GIS hazard layers </a:t>
            </a:r>
          </a:p>
          <a:p>
            <a:pPr lvl="1"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US" sz="1900" dirty="0" smtClean="0"/>
              <a:t>Nationally appropriate replacement values and construction costs </a:t>
            </a:r>
          </a:p>
          <a:p>
            <a:pPr lvl="1"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US" sz="1900" dirty="0" smtClean="0"/>
              <a:t>National catastrophe risk financing options and strategies (develop and make operational in phase 2)</a:t>
            </a:r>
          </a:p>
          <a:p>
            <a:pPr lvl="1" algn="just">
              <a:spcBef>
                <a:spcPts val="25"/>
              </a:spcBef>
              <a:buFont typeface="Wingdings" pitchFamily="2" charset="2"/>
              <a:buChar char="Ø"/>
            </a:pPr>
            <a:endParaRPr lang="en-US" sz="1900" dirty="0" smtClean="0"/>
          </a:p>
          <a:p>
            <a:pPr marL="0" indent="0" algn="just">
              <a:spcBef>
                <a:spcPts val="25"/>
              </a:spcBef>
              <a:buNone/>
            </a:pPr>
            <a:r>
              <a:rPr lang="en-US" sz="1900" b="1" i="1" dirty="0" smtClean="0">
                <a:solidFill>
                  <a:srgbClr val="0000CC"/>
                </a:solidFill>
              </a:rPr>
              <a:t>Region Wise</a:t>
            </a:r>
            <a:r>
              <a:rPr lang="en-US" sz="1900" b="1" dirty="0" smtClean="0"/>
              <a:t> </a:t>
            </a:r>
          </a:p>
          <a:p>
            <a:pPr lvl="1"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US" sz="1900" dirty="0" smtClean="0"/>
              <a:t>Establishment of a regional open data platform </a:t>
            </a:r>
          </a:p>
          <a:p>
            <a:pPr lvl="1" algn="just">
              <a:spcBef>
                <a:spcPts val="25"/>
              </a:spcBef>
              <a:buFont typeface="Wingdings" pitchFamily="2" charset="2"/>
              <a:buChar char="Ø"/>
            </a:pPr>
            <a:r>
              <a:rPr lang="en-US" sz="1900" dirty="0" smtClean="0"/>
              <a:t>Assessment of potential regional risk financing solutions (similar to Caribbean and Pacific, development of solutions in phase 2)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217280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OUTPUT (2)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00CC"/>
                </a:solidFill>
              </a:rPr>
              <a:t>Quantification of Economic Loss</a:t>
            </a:r>
          </a:p>
          <a:p>
            <a:pPr marL="0" indent="0" algn="just">
              <a:buNone/>
            </a:pPr>
            <a:r>
              <a:rPr lang="en-US" sz="2000" dirty="0" smtClean="0"/>
              <a:t>~ Estimated </a:t>
            </a:r>
            <a:r>
              <a:rPr lang="en-US" sz="2000" b="1" dirty="0" smtClean="0"/>
              <a:t>USD </a:t>
            </a:r>
            <a:r>
              <a:rPr lang="en-US" sz="2000" b="1" dirty="0"/>
              <a:t>59 M </a:t>
            </a:r>
            <a:r>
              <a:rPr lang="en-US" sz="2000" dirty="0"/>
              <a:t>over </a:t>
            </a:r>
            <a:r>
              <a:rPr lang="en-US" sz="2000" dirty="0" smtClean="0"/>
              <a:t>the period 1980-2013 for Mauritiu</a:t>
            </a:r>
            <a:r>
              <a:rPr lang="en-US" sz="2000" dirty="0"/>
              <a:t>s</a:t>
            </a:r>
            <a:r>
              <a:rPr lang="en-US" sz="2000" dirty="0" smtClean="0"/>
              <a:t>-            </a:t>
            </a:r>
          </a:p>
          <a:p>
            <a:pPr marL="0" indent="0" algn="just">
              <a:buNone/>
            </a:pPr>
            <a:r>
              <a:rPr lang="en-US" sz="2000" dirty="0" smtClean="0"/>
              <a:t>    with tropical cyclone accounting  for 82%</a:t>
            </a:r>
          </a:p>
          <a:p>
            <a:pPr marL="0" indent="0" algn="just">
              <a:buNone/>
            </a:pPr>
            <a:r>
              <a:rPr lang="en-US" sz="2000" dirty="0" smtClean="0"/>
              <a:t>~ </a:t>
            </a:r>
            <a:r>
              <a:rPr lang="en-US" sz="2000" dirty="0"/>
              <a:t>O</a:t>
            </a:r>
            <a:r>
              <a:rPr lang="en-US" sz="2000" dirty="0" smtClean="0"/>
              <a:t>ver a 50 year return period</a:t>
            </a:r>
          </a:p>
          <a:p>
            <a:pPr marL="0" indent="0" algn="just">
              <a:buNone/>
            </a:pPr>
            <a:r>
              <a:rPr lang="en-US" sz="2000" dirty="0"/>
              <a:t>	</a:t>
            </a:r>
            <a:r>
              <a:rPr lang="en-US" sz="2000" dirty="0" smtClean="0"/>
              <a:t>Average Annual Loss          - AAL -  USD 87 M</a:t>
            </a:r>
          </a:p>
          <a:p>
            <a:pPr marL="0" indent="0" algn="just">
              <a:buNone/>
            </a:pPr>
            <a:r>
              <a:rPr lang="en-US" sz="2000" dirty="0" smtClean="0"/>
              <a:t>	Probable Maximum Loss   - PML - USD 1,094 M	</a:t>
            </a:r>
          </a:p>
          <a:p>
            <a:pPr marL="0" indent="0" algn="just">
              <a:buNone/>
            </a:pPr>
            <a:r>
              <a:rPr lang="en-US" sz="2000" dirty="0" smtClean="0"/>
              <a:t>	</a:t>
            </a:r>
          </a:p>
          <a:p>
            <a:pPr algn="just"/>
            <a:r>
              <a:rPr lang="fr-FR" sz="2000" b="1" dirty="0" err="1" smtClean="0">
                <a:solidFill>
                  <a:srgbClr val="0000CC"/>
                </a:solidFill>
              </a:rPr>
              <a:t>Risk</a:t>
            </a:r>
            <a:r>
              <a:rPr lang="fr-FR" sz="2000" b="1" dirty="0" smtClean="0">
                <a:solidFill>
                  <a:srgbClr val="0000CC"/>
                </a:solidFill>
              </a:rPr>
              <a:t> Sensitive Budget </a:t>
            </a:r>
            <a:r>
              <a:rPr lang="en-US" sz="2000" b="1" dirty="0" smtClean="0">
                <a:solidFill>
                  <a:srgbClr val="0000CC"/>
                </a:solidFill>
              </a:rPr>
              <a:t>Review (Mauritius using DRM Marker)</a:t>
            </a:r>
          </a:p>
          <a:p>
            <a:pPr marL="0" indent="0" algn="just">
              <a:buNone/>
            </a:pPr>
            <a:r>
              <a:rPr lang="en-US" sz="2000" dirty="0" smtClean="0"/>
              <a:t>~ around 10% Recurrent and 15% of Capital Budget devoted to DRR (2013)</a:t>
            </a:r>
          </a:p>
          <a:p>
            <a:pPr algn="just"/>
            <a:endParaRPr lang="en-US" sz="2000" b="1" dirty="0" smtClean="0">
              <a:solidFill>
                <a:srgbClr val="0000CC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00CC"/>
                </a:solidFill>
              </a:rPr>
              <a:t>Template or decision making</a:t>
            </a:r>
          </a:p>
          <a:p>
            <a:pPr marL="0" indent="0" algn="just">
              <a:buNone/>
            </a:pPr>
            <a:r>
              <a:rPr lang="en-US" sz="2000" dirty="0" smtClean="0"/>
              <a:t>~ 5 Steps Streamlined Process for making in DRR Investment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59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CHALLENGES (1)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b="1" dirty="0" smtClean="0">
                <a:solidFill>
                  <a:srgbClr val="0000CC"/>
                </a:solidFill>
              </a:rPr>
              <a:t>Challenges encountered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dirty="0"/>
              <a:t>L</a:t>
            </a:r>
            <a:r>
              <a:rPr lang="en-US" sz="1900" dirty="0" smtClean="0"/>
              <a:t>ack </a:t>
            </a:r>
            <a:r>
              <a:rPr lang="en-US" sz="1900" dirty="0"/>
              <a:t>of </a:t>
            </a:r>
            <a:r>
              <a:rPr lang="en-US" sz="1900" dirty="0" smtClean="0"/>
              <a:t>reliable disaster data/ information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dirty="0" smtClean="0"/>
              <a:t>Limited </a:t>
            </a:r>
            <a:r>
              <a:rPr lang="en-US" sz="1900" dirty="0"/>
              <a:t>d</a:t>
            </a:r>
            <a:r>
              <a:rPr lang="en-US" sz="1900" dirty="0" smtClean="0"/>
              <a:t>ata concerned only physical loss and spread among various institutions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dirty="0" smtClean="0"/>
              <a:t>Technical staff not trained on analysis and costing of loss data, risk analysis and risk assessment</a:t>
            </a:r>
          </a:p>
          <a:p>
            <a:pPr marL="0" indent="0">
              <a:buNone/>
            </a:pPr>
            <a:endParaRPr lang="en-US" sz="1900" dirty="0" smtClean="0"/>
          </a:p>
          <a:p>
            <a:r>
              <a:rPr lang="en-US" sz="1900" b="1" dirty="0" smtClean="0">
                <a:solidFill>
                  <a:srgbClr val="0000CC"/>
                </a:solidFill>
              </a:rPr>
              <a:t>How were these overcome?</a:t>
            </a:r>
          </a:p>
          <a:p>
            <a:r>
              <a:rPr lang="en-US" sz="1900" dirty="0" smtClean="0"/>
              <a:t>Central coordinating body</a:t>
            </a:r>
          </a:p>
          <a:p>
            <a:r>
              <a:rPr lang="en-US" sz="1900" dirty="0" smtClean="0"/>
              <a:t>Data sharing among institutions facilitated </a:t>
            </a:r>
          </a:p>
          <a:p>
            <a:r>
              <a:rPr lang="en-US" sz="1900" dirty="0" smtClean="0"/>
              <a:t>Training on usage of DRM Tools (CATSIM, </a:t>
            </a:r>
            <a:r>
              <a:rPr lang="en-US" sz="1900" dirty="0" err="1" smtClean="0"/>
              <a:t>DESInventar</a:t>
            </a:r>
            <a:r>
              <a:rPr lang="en-US" sz="1900" dirty="0"/>
              <a:t>, </a:t>
            </a:r>
            <a:r>
              <a:rPr lang="en-US" sz="1900" dirty="0" smtClean="0"/>
              <a:t>Probabilistic Cost Benefit Analysis, DRM Marker for Risk Sensitive Budget Review etc.)</a:t>
            </a:r>
          </a:p>
          <a:p>
            <a:pPr marL="0" indent="0">
              <a:buNone/>
            </a:pPr>
            <a:endParaRPr lang="en-US" sz="1900" dirty="0" smtClean="0"/>
          </a:p>
          <a:p>
            <a:pPr marL="457200" lvl="1" indent="0">
              <a:buNone/>
            </a:pP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5123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CHALLENGES (2) 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4420"/>
            <a:ext cx="8229600" cy="4525963"/>
          </a:xfrm>
        </p:spPr>
        <p:txBody>
          <a:bodyPr>
            <a:noAutofit/>
          </a:bodyPr>
          <a:lstStyle/>
          <a:p>
            <a:r>
              <a:rPr lang="en-US" sz="1900" b="1" dirty="0" smtClean="0">
                <a:solidFill>
                  <a:srgbClr val="0000CC"/>
                </a:solidFill>
              </a:rPr>
              <a:t>What Challenges remain ? (Financial)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i="1" dirty="0" smtClean="0"/>
              <a:t>Limited </a:t>
            </a:r>
            <a:r>
              <a:rPr lang="en-US" sz="1900" i="1" dirty="0"/>
              <a:t>resources and competing </a:t>
            </a:r>
            <a:r>
              <a:rPr lang="en-US" sz="1900" i="1" dirty="0" smtClean="0"/>
              <a:t>needs i.e. Investment </a:t>
            </a:r>
            <a:r>
              <a:rPr lang="en-US" sz="1900" i="1" dirty="0"/>
              <a:t>in DRR v/s investment in education, public health and social protection</a:t>
            </a:r>
            <a:r>
              <a:rPr lang="en-US" sz="1900" i="1" dirty="0" smtClean="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i="1" dirty="0"/>
              <a:t>H</a:t>
            </a:r>
            <a:r>
              <a:rPr lang="en-US" sz="1900" i="1" dirty="0" smtClean="0"/>
              <a:t>ow </a:t>
            </a:r>
            <a:r>
              <a:rPr lang="en-US" sz="1900" i="1" dirty="0"/>
              <a:t>much money should be allocated to DRM in total</a:t>
            </a:r>
            <a:r>
              <a:rPr lang="en-US" sz="1900" i="1" dirty="0" smtClean="0"/>
              <a:t>?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i="1" dirty="0" smtClean="0"/>
              <a:t>How </a:t>
            </a:r>
            <a:r>
              <a:rPr lang="en-US" sz="1900" i="1" dirty="0"/>
              <a:t>to decide on the most efficient and effective allocation of money between risk reduction and risk </a:t>
            </a:r>
            <a:r>
              <a:rPr lang="en-US" sz="1900" i="1" dirty="0" smtClean="0"/>
              <a:t>financing?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i="1" dirty="0"/>
              <a:t>Level of Risk Retention v/s Risk Transfer </a:t>
            </a:r>
            <a:r>
              <a:rPr lang="en-US" sz="1900" i="1" dirty="0" smtClean="0"/>
              <a:t>- how to </a:t>
            </a:r>
            <a:r>
              <a:rPr lang="en-US" sz="1900" i="1" dirty="0"/>
              <a:t>evaluate and select </a:t>
            </a:r>
            <a:r>
              <a:rPr lang="en-US" sz="1900" i="1" dirty="0" smtClean="0"/>
              <a:t>risk financing options</a:t>
            </a:r>
            <a:endParaRPr lang="en-US" sz="1900" i="1" dirty="0"/>
          </a:p>
          <a:p>
            <a:pPr algn="just"/>
            <a:r>
              <a:rPr lang="en-US" sz="1900" b="1" dirty="0" smtClean="0">
                <a:solidFill>
                  <a:srgbClr val="0000CC"/>
                </a:solidFill>
              </a:rPr>
              <a:t>What challenges remain? (Non-Financial)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i="1" dirty="0" smtClean="0"/>
              <a:t>Continuous capacity building and transfer of technical know-how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i="1" dirty="0" smtClean="0"/>
              <a:t>Improvements in data collection and data sharing (national and regional)</a:t>
            </a:r>
            <a:endParaRPr lang="en-US" sz="1900" i="1" dirty="0"/>
          </a:p>
          <a:p>
            <a:pPr algn="just">
              <a:buFont typeface="Wingdings" pitchFamily="2" charset="2"/>
              <a:buChar char="Ø"/>
            </a:pPr>
            <a:r>
              <a:rPr lang="en-US" sz="1900" i="1" dirty="0" smtClean="0"/>
              <a:t>Clear definition of role and responsibilities, stronger collaboration between institutions involved in DRM: Ministry of Finance, DRM Agency, other </a:t>
            </a:r>
            <a:r>
              <a:rPr lang="en-US" sz="1900" i="1" dirty="0"/>
              <a:t>key sectoral </a:t>
            </a:r>
            <a:r>
              <a:rPr lang="en-US" sz="1900" i="1" dirty="0" smtClean="0"/>
              <a:t>ministries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900" i="1" dirty="0"/>
              <a:t>National and </a:t>
            </a:r>
            <a:r>
              <a:rPr lang="en-US" sz="1900" i="1" dirty="0" smtClean="0"/>
              <a:t>regional  sustainability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6910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BENEFITS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1" i="1" dirty="0" smtClean="0">
                <a:solidFill>
                  <a:srgbClr val="0000CC"/>
                </a:solidFill>
              </a:rPr>
              <a:t>At National Level</a:t>
            </a:r>
          </a:p>
          <a:p>
            <a:pPr algn="just">
              <a:buFont typeface="Wingdings" pitchFamily="2" charset="2"/>
              <a:buChar char="v"/>
            </a:pPr>
            <a:r>
              <a:rPr lang="en-US" sz="2000" dirty="0" smtClean="0"/>
              <a:t>Better information on impact of climatic and natural disaster - both  direct physical losses and indirect economic loss</a:t>
            </a:r>
          </a:p>
          <a:p>
            <a:pPr algn="just">
              <a:buFont typeface="Wingdings" pitchFamily="2" charset="2"/>
              <a:buChar char="v"/>
            </a:pPr>
            <a:r>
              <a:rPr lang="en-US" sz="2000" dirty="0" smtClean="0"/>
              <a:t>Future investment </a:t>
            </a:r>
            <a:r>
              <a:rPr lang="en-US" sz="2000" dirty="0"/>
              <a:t>in DRR </a:t>
            </a:r>
            <a:r>
              <a:rPr lang="en-US" sz="2000" dirty="0" smtClean="0"/>
              <a:t>based on evidence</a:t>
            </a:r>
            <a:endParaRPr lang="en-US" sz="2000" dirty="0"/>
          </a:p>
          <a:p>
            <a:pPr algn="just">
              <a:buFont typeface="Wingdings" pitchFamily="2" charset="2"/>
              <a:buChar char="v"/>
            </a:pPr>
            <a:r>
              <a:rPr lang="en-US" sz="2000" dirty="0" smtClean="0"/>
              <a:t>Sound basis </a:t>
            </a:r>
            <a:r>
              <a:rPr lang="en-US" sz="2000" dirty="0"/>
              <a:t>for </a:t>
            </a:r>
            <a:r>
              <a:rPr lang="en-US" sz="2000" dirty="0" smtClean="0"/>
              <a:t>implementation </a:t>
            </a:r>
            <a:r>
              <a:rPr lang="en-US" sz="2000" dirty="0"/>
              <a:t>of disaster risk financing </a:t>
            </a:r>
            <a:r>
              <a:rPr lang="en-US" sz="2000" dirty="0" smtClean="0"/>
              <a:t>- improves understanding </a:t>
            </a:r>
            <a:r>
              <a:rPr lang="en-US" sz="2000" dirty="0"/>
              <a:t>of disaster </a:t>
            </a:r>
            <a:r>
              <a:rPr lang="en-US" sz="2000" dirty="0" smtClean="0"/>
              <a:t>risks </a:t>
            </a:r>
            <a:r>
              <a:rPr lang="en-US" sz="2000" dirty="0"/>
              <a:t>and </a:t>
            </a:r>
            <a:r>
              <a:rPr lang="en-US" sz="2000" dirty="0" smtClean="0"/>
              <a:t>financing </a:t>
            </a:r>
            <a:r>
              <a:rPr lang="en-US" sz="2000" dirty="0"/>
              <a:t>solutions </a:t>
            </a:r>
            <a:r>
              <a:rPr lang="en-US" sz="2000" dirty="0" smtClean="0"/>
              <a:t>for small island states. </a:t>
            </a:r>
          </a:p>
          <a:p>
            <a:pPr algn="just">
              <a:buFont typeface="Wingdings" pitchFamily="2" charset="2"/>
              <a:buChar char="v"/>
            </a:pPr>
            <a:r>
              <a:rPr lang="en-US" sz="2000" dirty="0" smtClean="0"/>
              <a:t>Risk profiles enable better decisions on Risk Retention v/s Risk Transfer</a:t>
            </a:r>
          </a:p>
          <a:p>
            <a:pPr algn="just">
              <a:buFont typeface="Wingdings" pitchFamily="2" charset="2"/>
              <a:buChar char="v"/>
            </a:pPr>
            <a:r>
              <a:rPr lang="en-US" sz="2000" dirty="0" smtClean="0"/>
              <a:t>Institutional capacity building </a:t>
            </a:r>
          </a:p>
          <a:p>
            <a:pPr marL="0" indent="0" algn="just">
              <a:buNone/>
            </a:pPr>
            <a:endParaRPr lang="en-US" sz="2000" dirty="0" smtClean="0">
              <a:solidFill>
                <a:srgbClr val="0000CC"/>
              </a:solidFill>
            </a:endParaRPr>
          </a:p>
          <a:p>
            <a:pPr algn="just"/>
            <a:r>
              <a:rPr lang="en-US" sz="2000" b="1" i="1" dirty="0" smtClean="0">
                <a:solidFill>
                  <a:srgbClr val="0000CC"/>
                </a:solidFill>
              </a:rPr>
              <a:t>At Regional Level</a:t>
            </a:r>
            <a:endParaRPr lang="en-US" sz="2000" b="1" i="1" dirty="0">
              <a:solidFill>
                <a:srgbClr val="0000CC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en-US" sz="2000" dirty="0" smtClean="0"/>
              <a:t>Sharing of experiences and know-how</a:t>
            </a:r>
          </a:p>
          <a:p>
            <a:pPr algn="just">
              <a:buFont typeface="Wingdings" pitchFamily="2" charset="2"/>
              <a:buChar char="v"/>
            </a:pPr>
            <a:r>
              <a:rPr lang="en-US" sz="2000" dirty="0" smtClean="0"/>
              <a:t>Regional pooling of risks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55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0000CC"/>
                </a:solidFill>
              </a:rPr>
              <a:t>THANK YOU</a:t>
            </a:r>
            <a:endParaRPr lang="en-US" sz="4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8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ubtitle 2"/>
          <p:cNvSpPr>
            <a:spLocks noGrp="1"/>
          </p:cNvSpPr>
          <p:nvPr>
            <p:ph type="subTitle" idx="1"/>
          </p:nvPr>
        </p:nvSpPr>
        <p:spPr>
          <a:xfrm>
            <a:off x="2027636" y="2814638"/>
            <a:ext cx="5088731" cy="695325"/>
          </a:xfrm>
        </p:spPr>
        <p:txBody>
          <a:bodyPr anchor="b">
            <a:normAutofit fontScale="77500" lnSpcReduction="20000"/>
          </a:bodyPr>
          <a:lstStyle/>
          <a:p>
            <a:pPr algn="ctr" eaLnBrk="1" hangingPunct="1"/>
            <a:r>
              <a:rPr lang="en-US" altLang="en-US" sz="2100">
                <a:solidFill>
                  <a:srgbClr val="8B2E27"/>
                </a:solidFill>
                <a:latin typeface="Century Gothic" panose="020B0502020202020204" pitchFamily="34" charset="0"/>
              </a:rPr>
              <a:t>www.understandrisk.org/URfinance</a:t>
            </a:r>
          </a:p>
          <a:p>
            <a:pPr algn="ctr" eaLnBrk="1" hangingPunct="1"/>
            <a:r>
              <a:rPr lang="en-US" altLang="en-US" sz="3000">
                <a:solidFill>
                  <a:srgbClr val="8B2E27"/>
                </a:solidFill>
                <a:latin typeface="Century Gothic" panose="020B0502020202020204" pitchFamily="34" charset="0"/>
              </a:rPr>
              <a:t>#URfAfrica</a:t>
            </a:r>
          </a:p>
        </p:txBody>
      </p:sp>
    </p:spTree>
    <p:extLst>
      <p:ext uri="{BB962C8B-B14F-4D97-AF65-F5344CB8AC3E}">
        <p14:creationId xmlns:p14="http://schemas.microsoft.com/office/powerpoint/2010/main" val="36219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062038" y="1572816"/>
            <a:ext cx="61722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1650" b="1">
                <a:solidFill>
                  <a:srgbClr val="C01933"/>
                </a:solidFill>
              </a:rPr>
              <a:t>Some of UNISDR activities</a:t>
            </a:r>
            <a:br>
              <a:rPr lang="en-GB" altLang="en-US" sz="1650" b="1">
                <a:solidFill>
                  <a:srgbClr val="C01933"/>
                </a:solidFill>
              </a:rPr>
            </a:br>
            <a:r>
              <a:rPr lang="en-GB" altLang="en-US" sz="1650" b="1">
                <a:solidFill>
                  <a:srgbClr val="C01933"/>
                </a:solidFill>
              </a:rPr>
              <a:t>and products:</a:t>
            </a:r>
            <a:r>
              <a:rPr lang="en-GB" altLang="en-US" sz="1800"/>
              <a:t/>
            </a:r>
            <a:br>
              <a:rPr lang="en-GB" altLang="en-US" sz="1800"/>
            </a:br>
            <a:endParaRPr lang="en-US" altLang="en-US" sz="1650" b="1">
              <a:solidFill>
                <a:srgbClr val="C01933"/>
              </a:solidFill>
            </a:endParaRPr>
          </a:p>
        </p:txBody>
      </p:sp>
      <p:pic>
        <p:nvPicPr>
          <p:cNvPr id="717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8"/>
          <a:stretch>
            <a:fillRect/>
          </a:stretch>
        </p:blipFill>
        <p:spPr bwMode="auto">
          <a:xfrm>
            <a:off x="1439466" y="2328863"/>
            <a:ext cx="2000250" cy="99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04" y="3213497"/>
            <a:ext cx="335875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94" y="1639491"/>
            <a:ext cx="2534841" cy="115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717" y="4638675"/>
            <a:ext cx="1726406" cy="48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41" y="4473179"/>
            <a:ext cx="2357438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r="55292"/>
          <a:stretch>
            <a:fillRect/>
          </a:stretch>
        </p:blipFill>
        <p:spPr bwMode="auto">
          <a:xfrm>
            <a:off x="1574007" y="3502819"/>
            <a:ext cx="188952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57" y="5087541"/>
            <a:ext cx="2821781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1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417" y="2302064"/>
            <a:ext cx="7293166" cy="934522"/>
          </a:xfrm>
        </p:spPr>
        <p:txBody>
          <a:bodyPr>
            <a:noAutofit/>
          </a:bodyPr>
          <a:lstStyle/>
          <a:p>
            <a:pPr algn="ctr"/>
            <a:r>
              <a:rPr lang="en-US" sz="4800" i="1" dirty="0" smtClean="0">
                <a:solidFill>
                  <a:srgbClr val="892A22"/>
                </a:solidFill>
                <a:latin typeface="Century Gothic" panose="020B0502020202020204" pitchFamily="34" charset="0"/>
              </a:rPr>
              <a:t>National Risk Atlas of Rwanda</a:t>
            </a:r>
            <a:endParaRPr lang="en-US" sz="4800" i="1" dirty="0">
              <a:solidFill>
                <a:srgbClr val="892A2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5974" y="3566382"/>
            <a:ext cx="5222017" cy="57596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ERASME NTAZINDA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6916" y="4022072"/>
            <a:ext cx="4271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Ministry of Disaster Management and Refugee Affairs, Rwanda 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66519" y="1730654"/>
            <a:ext cx="7704665" cy="1090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620"/>
            <a:ext cx="8229600" cy="114300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4945"/>
            <a:ext cx="8229600" cy="51144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Country wide</a:t>
            </a:r>
          </a:p>
          <a:p>
            <a:r>
              <a:rPr lang="en-US" dirty="0" smtClean="0"/>
              <a:t>18 months </a:t>
            </a:r>
          </a:p>
          <a:p>
            <a:r>
              <a:rPr lang="en-US" dirty="0" smtClean="0"/>
              <a:t>5 Hazards of concern:</a:t>
            </a:r>
          </a:p>
          <a:p>
            <a:pPr lvl="1"/>
            <a:r>
              <a:rPr lang="en-US" dirty="0" smtClean="0"/>
              <a:t>Droughts </a:t>
            </a:r>
          </a:p>
          <a:p>
            <a:pPr lvl="1"/>
            <a:r>
              <a:rPr lang="en-US" dirty="0" smtClean="0"/>
              <a:t>Floods</a:t>
            </a:r>
          </a:p>
          <a:p>
            <a:pPr lvl="1"/>
            <a:r>
              <a:rPr lang="en-US" dirty="0" smtClean="0"/>
              <a:t>Landslides</a:t>
            </a:r>
          </a:p>
          <a:p>
            <a:pPr lvl="1"/>
            <a:r>
              <a:rPr lang="en-US" dirty="0" smtClean="0"/>
              <a:t>Earthquake</a:t>
            </a:r>
          </a:p>
          <a:p>
            <a:pPr lvl="1"/>
            <a:r>
              <a:rPr lang="en-US" dirty="0" smtClean="0"/>
              <a:t>windstorms</a:t>
            </a:r>
          </a:p>
          <a:p>
            <a:r>
              <a:rPr lang="en-US" dirty="0" smtClean="0"/>
              <a:t>Outputs:</a:t>
            </a:r>
          </a:p>
          <a:p>
            <a:pPr lvl="1"/>
            <a:r>
              <a:rPr lang="en-US" dirty="0" smtClean="0"/>
              <a:t>Hazard maps</a:t>
            </a:r>
          </a:p>
          <a:p>
            <a:pPr lvl="1"/>
            <a:r>
              <a:rPr lang="en-US" dirty="0" smtClean="0"/>
              <a:t>Exposure</a:t>
            </a:r>
          </a:p>
          <a:p>
            <a:pPr lvl="1"/>
            <a:r>
              <a:rPr lang="en-US" dirty="0" smtClean="0"/>
              <a:t>Vulnerability </a:t>
            </a:r>
          </a:p>
          <a:p>
            <a:pPr lvl="1"/>
            <a:r>
              <a:rPr lang="en-US" dirty="0" smtClean="0"/>
              <a:t>Economic cost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1" y="892363"/>
            <a:ext cx="8229600" cy="0"/>
          </a:xfrm>
          <a:prstGeom prst="line">
            <a:avLst/>
          </a:prstGeom>
          <a:ln w="28575">
            <a:solidFill>
              <a:srgbClr val="8B2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8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51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Outputs: </a:t>
            </a:r>
            <a:r>
              <a:rPr lang="en-US" dirty="0" smtClean="0"/>
              <a:t>Exposed elements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0" y="1544023"/>
          <a:ext cx="8229601" cy="333644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00982"/>
                <a:gridCol w="1159369"/>
                <a:gridCol w="1104437"/>
                <a:gridCol w="1037855"/>
                <a:gridCol w="1105270"/>
                <a:gridCol w="1146884"/>
                <a:gridCol w="1474804"/>
              </a:tblGrid>
              <a:tr h="9532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smtClean="0">
                          <a:solidFill>
                            <a:schemeClr val="bg1"/>
                          </a:solidFill>
                          <a:effectLst/>
                        </a:rPr>
                        <a:t>Sector\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smtClean="0">
                          <a:solidFill>
                            <a:schemeClr val="bg1"/>
                          </a:solidFill>
                          <a:effectLst/>
                        </a:rPr>
                        <a:t>Hazard</a:t>
                      </a:r>
                      <a:endParaRPr lang="fr-FR" sz="200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smtClean="0">
                          <a:solidFill>
                            <a:schemeClr val="bg1"/>
                          </a:solidFill>
                          <a:effectLst/>
                        </a:rPr>
                        <a:t>Population</a:t>
                      </a:r>
                      <a:endParaRPr lang="fr-FR" sz="200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smtClean="0">
                          <a:solidFill>
                            <a:schemeClr val="bg1"/>
                          </a:solidFill>
                          <a:effectLst/>
                        </a:rPr>
                        <a:t>Building</a:t>
                      </a:r>
                      <a:endParaRPr lang="fr-FR" sz="200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smtClean="0">
                          <a:solidFill>
                            <a:schemeClr val="bg1"/>
                          </a:solidFill>
                          <a:effectLst/>
                        </a:rPr>
                        <a:t>Crop</a:t>
                      </a:r>
                      <a:endParaRPr lang="fr-FR" sz="200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smtClean="0">
                          <a:solidFill>
                            <a:schemeClr val="bg1"/>
                          </a:solidFill>
                          <a:effectLst/>
                        </a:rPr>
                        <a:t>Healthcare facilities</a:t>
                      </a:r>
                      <a:endParaRPr lang="fr-FR" sz="200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smtClean="0">
                          <a:solidFill>
                            <a:schemeClr val="bg1"/>
                          </a:solidFill>
                          <a:effectLst/>
                        </a:rPr>
                        <a:t>Education facilities</a:t>
                      </a:r>
                      <a:endParaRPr lang="fr-FR" sz="200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chemeClr val="bg1"/>
                          </a:solidFill>
                          <a:effectLst/>
                        </a:rPr>
                        <a:t>Transportation facilities</a:t>
                      </a:r>
                      <a:endParaRPr lang="fr-FR" sz="200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</a:tr>
              <a:tr h="4766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FFFFFF"/>
                          </a:solidFill>
                          <a:effectLst/>
                        </a:rPr>
                        <a:t>DROUGHT</a:t>
                      </a:r>
                      <a:endParaRPr lang="fr-FR" sz="2000" kern="50" dirty="0">
                        <a:solidFill>
                          <a:srgbClr val="FFFFFF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 dirty="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 dirty="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 kern="50" dirty="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 kern="50" dirty="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 kern="50" dirty="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66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FFFFFF"/>
                          </a:solidFill>
                          <a:effectLst/>
                        </a:rPr>
                        <a:t>EARTHQUAKE</a:t>
                      </a:r>
                      <a:endParaRPr lang="fr-FR" sz="2000" kern="50" dirty="0">
                        <a:solidFill>
                          <a:srgbClr val="FFFFFF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66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FFFFFF"/>
                          </a:solidFill>
                          <a:effectLst/>
                        </a:rPr>
                        <a:t>FLOOD</a:t>
                      </a:r>
                      <a:endParaRPr lang="fr-FR" sz="2000" kern="50" dirty="0">
                        <a:solidFill>
                          <a:srgbClr val="FFFFFF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66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FFFFFF"/>
                          </a:solidFill>
                          <a:effectLst/>
                        </a:rPr>
                        <a:t>LANDSLIDE</a:t>
                      </a:r>
                      <a:endParaRPr lang="fr-FR" sz="2000" kern="50" dirty="0">
                        <a:solidFill>
                          <a:srgbClr val="FFFFFF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66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FFFFFF"/>
                          </a:solidFill>
                          <a:effectLst/>
                        </a:rPr>
                        <a:t>STORMS</a:t>
                      </a:r>
                      <a:endParaRPr lang="fr-FR" sz="2000" kern="50" dirty="0">
                        <a:solidFill>
                          <a:srgbClr val="FFFFFF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 dirty="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fr-FR" sz="2000" kern="5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000" kern="50" dirty="0">
                        <a:solidFill>
                          <a:schemeClr val="tx1"/>
                        </a:solidFill>
                        <a:effectLst/>
                        <a:latin typeface="+mn-lt"/>
                        <a:ea typeface="Droid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50878" y="5131558"/>
            <a:ext cx="573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pictures of historical disaster for these elements at risk</a:t>
            </a:r>
            <a:endParaRPr lang="fr-FR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1" y="892363"/>
            <a:ext cx="8229600" cy="0"/>
          </a:xfrm>
          <a:prstGeom prst="line">
            <a:avLst/>
          </a:prstGeom>
          <a:ln w="28575">
            <a:solidFill>
              <a:srgbClr val="8B2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83"/>
            <a:ext cx="8229600" cy="975495"/>
          </a:xfrm>
        </p:spPr>
        <p:txBody>
          <a:bodyPr>
            <a:normAutofit/>
          </a:bodyPr>
          <a:lstStyle/>
          <a:p>
            <a:r>
              <a:rPr lang="en-US" b="1" dirty="0" smtClean="0"/>
              <a:t>Outputs: </a:t>
            </a:r>
            <a:r>
              <a:rPr lang="en-US" dirty="0" smtClean="0"/>
              <a:t>Drought assessment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44" y="3253793"/>
            <a:ext cx="5015058" cy="3548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006" y="980919"/>
            <a:ext cx="9631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Season 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5518" y="2836714"/>
            <a:ext cx="9631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Season 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1130797"/>
            <a:ext cx="3832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Population: 620,000 (4,5% vulnerable)</a:t>
            </a:r>
          </a:p>
          <a:p>
            <a:r>
              <a:rPr lang="en-US" dirty="0" smtClean="0"/>
              <a:t>Crops (tons): 425,000 (12% vulnerable)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-2345" y="5312754"/>
            <a:ext cx="4007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Population: 3,850,000 (4% vulnerable)</a:t>
            </a:r>
          </a:p>
          <a:p>
            <a:r>
              <a:rPr lang="en-US" dirty="0" smtClean="0"/>
              <a:t>Crops (tons): 1,400,000 (13% vulnerable)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7"/>
          <a:stretch/>
        </p:blipFill>
        <p:spPr>
          <a:xfrm>
            <a:off x="-49232" y="945385"/>
            <a:ext cx="4156214" cy="408274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57201" y="892363"/>
            <a:ext cx="8229600" cy="0"/>
          </a:xfrm>
          <a:prstGeom prst="line">
            <a:avLst/>
          </a:prstGeom>
          <a:ln w="28575">
            <a:solidFill>
              <a:srgbClr val="8B2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00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170"/>
            <a:ext cx="8229600" cy="830784"/>
          </a:xfrm>
        </p:spPr>
        <p:txBody>
          <a:bodyPr>
            <a:normAutofit/>
          </a:bodyPr>
          <a:lstStyle/>
          <a:p>
            <a:r>
              <a:rPr lang="en-US" b="1" dirty="0" smtClean="0"/>
              <a:t>Outputs: </a:t>
            </a:r>
            <a:r>
              <a:rPr lang="en-US" dirty="0" smtClean="0"/>
              <a:t>Landslide assessment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3"/>
          <a:stretch/>
        </p:blipFill>
        <p:spPr>
          <a:xfrm>
            <a:off x="0" y="1255917"/>
            <a:ext cx="4660135" cy="455604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910884" y="1540436"/>
          <a:ext cx="4056846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282"/>
                <a:gridCol w="1352282"/>
                <a:gridCol w="1352282"/>
              </a:tblGrid>
              <a:tr h="4176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ANALYZED</a:t>
                      </a:r>
                      <a:r>
                        <a:rPr lang="en-US" sz="1600" baseline="0" dirty="0" smtClean="0"/>
                        <a:t> ASSET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EXPOSED 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VULNERABLE </a:t>
                      </a:r>
                      <a:r>
                        <a:rPr lang="en-US" sz="1400" dirty="0" smtClean="0"/>
                        <a:t>(% of exposed)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</a:tr>
              <a:tr h="2419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Population 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4,200,000</a:t>
                      </a:r>
                      <a:r>
                        <a:rPr lang="en-US" sz="1600" baseline="0" dirty="0" smtClean="0"/>
                        <a:t> 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0.2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Houses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950,000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Schools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1,450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15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9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Health facilities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25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9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National paved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r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oads 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550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670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National unpaved roads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690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District roads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2000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57201" y="892363"/>
            <a:ext cx="8229600" cy="0"/>
          </a:xfrm>
          <a:prstGeom prst="line">
            <a:avLst/>
          </a:prstGeom>
          <a:ln w="28575">
            <a:solidFill>
              <a:srgbClr val="8B2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38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513"/>
            <a:ext cx="8572500" cy="680659"/>
          </a:xfrm>
        </p:spPr>
        <p:txBody>
          <a:bodyPr>
            <a:noAutofit/>
          </a:bodyPr>
          <a:lstStyle/>
          <a:p>
            <a:r>
              <a:rPr lang="en-US" b="1" dirty="0" smtClean="0"/>
              <a:t>Outputs: </a:t>
            </a:r>
            <a:r>
              <a:rPr lang="en-US" dirty="0" smtClean="0"/>
              <a:t>Hazard maps (earthquake)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9"/>
          <a:stretch/>
        </p:blipFill>
        <p:spPr>
          <a:xfrm>
            <a:off x="0" y="988640"/>
            <a:ext cx="5321147" cy="520707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420298" y="2585878"/>
          <a:ext cx="3609399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133"/>
                <a:gridCol w="1044309"/>
                <a:gridCol w="1361957"/>
              </a:tblGrid>
              <a:tr h="4176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ANALYZED</a:t>
                      </a:r>
                      <a:r>
                        <a:rPr lang="en-US" sz="1600" baseline="0" dirty="0" smtClean="0"/>
                        <a:t> ASSET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EXPOSED 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VULNERABLE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400" dirty="0" smtClean="0"/>
                        <a:t>(% of exposed)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</a:tr>
              <a:tr h="2419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Population 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3,000,000</a:t>
                      </a:r>
                      <a:r>
                        <a:rPr lang="en-US" sz="1600" baseline="0" dirty="0" smtClean="0"/>
                        <a:t> 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0.2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Houses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1,000,000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37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9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Schools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1,000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9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Health facilities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540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57201" y="892363"/>
            <a:ext cx="8229600" cy="0"/>
          </a:xfrm>
          <a:prstGeom prst="line">
            <a:avLst/>
          </a:prstGeom>
          <a:ln w="28575">
            <a:solidFill>
              <a:srgbClr val="8B2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83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1071508"/>
            <a:ext cx="7403336" cy="5238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4581"/>
            <a:ext cx="8543581" cy="680659"/>
          </a:xfrm>
        </p:spPr>
        <p:txBody>
          <a:bodyPr>
            <a:noAutofit/>
          </a:bodyPr>
          <a:lstStyle/>
          <a:p>
            <a:r>
              <a:rPr lang="en-US" b="1" dirty="0" smtClean="0"/>
              <a:t>Outputs: </a:t>
            </a:r>
            <a:r>
              <a:rPr lang="en-US" dirty="0" smtClean="0"/>
              <a:t>Hazard maps (windstorms)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943934" y="5486400"/>
          <a:ext cx="4056846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282"/>
                <a:gridCol w="1352282"/>
                <a:gridCol w="1352282"/>
              </a:tblGrid>
              <a:tr h="5240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ANALYZED</a:t>
                      </a:r>
                      <a:r>
                        <a:rPr lang="en-US" sz="1600" baseline="0" dirty="0" smtClean="0"/>
                        <a:t> ASSET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EXPOSED 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VULNERABLE </a:t>
                      </a:r>
                      <a:r>
                        <a:rPr lang="en-US" sz="1400" dirty="0" smtClean="0"/>
                        <a:t>(% of exposed)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</a:tr>
              <a:tr h="2419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Population 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2,800,000</a:t>
                      </a:r>
                      <a:r>
                        <a:rPr lang="en-US" sz="1600" baseline="0" dirty="0" smtClean="0"/>
                        <a:t> 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0.17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9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Houses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2E2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600,000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57201" y="892363"/>
            <a:ext cx="8229600" cy="0"/>
          </a:xfrm>
          <a:prstGeom prst="line">
            <a:avLst/>
          </a:prstGeom>
          <a:ln w="28575">
            <a:solidFill>
              <a:srgbClr val="8B2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8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15"/>
            <a:ext cx="8229600" cy="1143000"/>
          </a:xfrm>
        </p:spPr>
        <p:txBody>
          <a:bodyPr/>
          <a:lstStyle/>
          <a:p>
            <a:r>
              <a:rPr lang="en-US" b="1" dirty="0" smtClean="0"/>
              <a:t>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592"/>
            <a:ext cx="8229600" cy="50863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Challenges encountered: </a:t>
            </a:r>
          </a:p>
          <a:p>
            <a:pPr lvl="1"/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Expertise</a:t>
            </a:r>
          </a:p>
          <a:p>
            <a:r>
              <a:rPr lang="en-US" dirty="0" smtClean="0"/>
              <a:t>How were these overcome? </a:t>
            </a:r>
          </a:p>
          <a:p>
            <a:pPr lvl="1"/>
            <a:r>
              <a:rPr lang="en-US" dirty="0" smtClean="0"/>
              <a:t>Use proxy data</a:t>
            </a:r>
          </a:p>
          <a:p>
            <a:pPr lvl="1"/>
            <a:r>
              <a:rPr lang="en-US" dirty="0" smtClean="0"/>
              <a:t>Regional and international organizations</a:t>
            </a:r>
          </a:p>
          <a:p>
            <a:pPr lvl="1"/>
            <a:r>
              <a:rPr lang="en-US" dirty="0" smtClean="0"/>
              <a:t>International expertise</a:t>
            </a:r>
          </a:p>
          <a:p>
            <a:r>
              <a:rPr lang="en-US" dirty="0" smtClean="0"/>
              <a:t>What challenges remain? </a:t>
            </a:r>
          </a:p>
          <a:p>
            <a:pPr lvl="1"/>
            <a:r>
              <a:rPr lang="en-US" dirty="0" smtClean="0"/>
              <a:t>Cost benefit analysis, </a:t>
            </a:r>
          </a:p>
          <a:p>
            <a:pPr lvl="1"/>
            <a:r>
              <a:rPr lang="en-US" dirty="0" smtClean="0"/>
              <a:t>Flood exposure/vulnerability analysis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892363"/>
            <a:ext cx="8229600" cy="0"/>
          </a:xfrm>
          <a:prstGeom prst="line">
            <a:avLst/>
          </a:prstGeom>
          <a:ln w="28575">
            <a:solidFill>
              <a:srgbClr val="8B2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1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98"/>
            <a:ext cx="8229600" cy="1143000"/>
          </a:xfrm>
        </p:spPr>
        <p:txBody>
          <a:bodyPr/>
          <a:lstStyle/>
          <a:p>
            <a:r>
              <a:rPr lang="en-US" b="1" dirty="0" smtClean="0"/>
              <a:t>Benefits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benefits have </a:t>
            </a:r>
            <a:r>
              <a:rPr lang="en-US" dirty="0"/>
              <a:t>come / are </a:t>
            </a:r>
            <a:r>
              <a:rPr lang="en-US" dirty="0" smtClean="0"/>
              <a:t>expected from </a:t>
            </a:r>
            <a:r>
              <a:rPr lang="en-US" dirty="0"/>
              <a:t>the </a:t>
            </a:r>
            <a:r>
              <a:rPr lang="en-US" dirty="0" smtClean="0"/>
              <a:t>assessment?</a:t>
            </a:r>
          </a:p>
          <a:p>
            <a:pPr lvl="1"/>
            <a:r>
              <a:rPr lang="en-US" dirty="0" smtClean="0"/>
              <a:t>Done by local experts (capacity building)</a:t>
            </a:r>
          </a:p>
          <a:p>
            <a:pPr lvl="1"/>
            <a:r>
              <a:rPr lang="en-US" dirty="0" smtClean="0"/>
              <a:t>Better planning</a:t>
            </a:r>
          </a:p>
          <a:p>
            <a:pPr lvl="1"/>
            <a:r>
              <a:rPr lang="en-US" dirty="0" smtClean="0"/>
              <a:t>Useful by Critical Infrastructure Protection, Land use planning, food security and settlement programs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892363"/>
            <a:ext cx="8229600" cy="0"/>
          </a:xfrm>
          <a:prstGeom prst="line">
            <a:avLst/>
          </a:prstGeom>
          <a:ln w="28575">
            <a:solidFill>
              <a:srgbClr val="8B2E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27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48" y="2733560"/>
            <a:ext cx="4136833" cy="1752600"/>
          </a:xfrm>
        </p:spPr>
        <p:txBody>
          <a:bodyPr anchor="b">
            <a:normAutofit/>
          </a:bodyPr>
          <a:lstStyle/>
          <a:p>
            <a:pPr algn="ctr"/>
            <a:r>
              <a:rPr lang="en-US" sz="1800" dirty="0" smtClean="0">
                <a:solidFill>
                  <a:srgbClr val="8B2E27"/>
                </a:solidFill>
                <a:latin typeface="Century Gothic" panose="020B0502020202020204" pitchFamily="34" charset="0"/>
              </a:rPr>
              <a:t>www.understandrisk.org/URfinance</a:t>
            </a:r>
          </a:p>
          <a:p>
            <a:pPr algn="ctr"/>
            <a:r>
              <a:rPr lang="en-US" sz="2400" dirty="0" smtClean="0">
                <a:solidFill>
                  <a:srgbClr val="8B2E27"/>
                </a:solidFill>
                <a:latin typeface="Century Gothic" panose="020B0502020202020204" pitchFamily="34" charset="0"/>
              </a:rPr>
              <a:t>#</a:t>
            </a:r>
            <a:r>
              <a:rPr lang="en-US" sz="2400" dirty="0" err="1" smtClean="0">
                <a:solidFill>
                  <a:srgbClr val="8B2E27"/>
                </a:solidFill>
                <a:latin typeface="Century Gothic" panose="020B0502020202020204" pitchFamily="34" charset="0"/>
              </a:rPr>
              <a:t>URfAfrica</a:t>
            </a:r>
            <a:endParaRPr lang="en-US" sz="2400" dirty="0">
              <a:solidFill>
                <a:srgbClr val="8B2E2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5"/>
          <a:stretch/>
        </p:blipFill>
        <p:spPr>
          <a:xfrm>
            <a:off x="0" y="0"/>
            <a:ext cx="4572000" cy="5409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51" y="5435756"/>
            <a:ext cx="4461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Photo</a:t>
            </a:r>
            <a:r>
              <a:rPr lang="en-US" sz="1600" i="1" dirty="0" smtClean="0"/>
              <a:t>: Honorable Minister of MIDIMAR with Mr. </a:t>
            </a:r>
            <a:r>
              <a:rPr lang="en-SG" sz="1600" i="1" dirty="0" err="1" smtClean="0"/>
              <a:t>Magdy</a:t>
            </a:r>
            <a:r>
              <a:rPr lang="en-SG" sz="1600" i="1" dirty="0" smtClean="0"/>
              <a:t> </a:t>
            </a:r>
            <a:r>
              <a:rPr lang="en-SG" sz="1600" i="1" dirty="0"/>
              <a:t>Soliman Martinez, </a:t>
            </a:r>
            <a:r>
              <a:rPr lang="en-SG" sz="1600" i="1" dirty="0" smtClean="0"/>
              <a:t>UNDP’s </a:t>
            </a:r>
            <a:r>
              <a:rPr lang="en-SG" sz="1600" i="1" dirty="0"/>
              <a:t>Assistant Administrator and </a:t>
            </a:r>
            <a:r>
              <a:rPr lang="en-SG" sz="1600" i="1" dirty="0" smtClean="0"/>
              <a:t>Director </a:t>
            </a:r>
            <a:r>
              <a:rPr lang="en-SG" sz="1600" i="1" dirty="0"/>
              <a:t>of the Bureau for Policy and </a:t>
            </a:r>
            <a:r>
              <a:rPr lang="en-SG" sz="1600" i="1" dirty="0" smtClean="0"/>
              <a:t>Programme Support to launch the National Risk Atlas document </a:t>
            </a:r>
            <a:endParaRPr lang="fr-FR" sz="1600" i="1" dirty="0"/>
          </a:p>
        </p:txBody>
      </p:sp>
      <p:sp>
        <p:nvSpPr>
          <p:cNvPr id="6" name="Rectangle 5"/>
          <p:cNvSpPr/>
          <p:nvPr/>
        </p:nvSpPr>
        <p:spPr>
          <a:xfrm>
            <a:off x="0" y="5409282"/>
            <a:ext cx="4572000" cy="1448718"/>
          </a:xfrm>
          <a:prstGeom prst="rect">
            <a:avLst/>
          </a:prstGeom>
          <a:solidFill>
            <a:schemeClr val="bg1">
              <a:lumMod val="85000"/>
              <a:alpha val="32941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32912" y="2548894"/>
            <a:ext cx="30444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8B2E27"/>
                </a:solidFill>
                <a:latin typeface="Century Gothic" panose="020B0502020202020204" pitchFamily="34" charset="0"/>
              </a:rPr>
              <a:t>THANK YOU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73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1763316" y="2078831"/>
            <a:ext cx="6303169" cy="333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sz="3000" b="1">
                <a:solidFill>
                  <a:srgbClr val="00B050"/>
                </a:solidFill>
              </a:rPr>
              <a:t>Four priorities for action</a:t>
            </a:r>
          </a:p>
          <a:p>
            <a:pPr marL="0" indent="0">
              <a:buNone/>
            </a:pPr>
            <a:endParaRPr lang="en-US" altLang="en-US" sz="3000" b="1">
              <a:solidFill>
                <a:srgbClr val="FFC000"/>
              </a:solidFill>
            </a:endParaRPr>
          </a:p>
          <a:p>
            <a:pPr marL="0" indent="0">
              <a:buFontTx/>
              <a:buAutoNum type="arabicPeriod"/>
            </a:pPr>
            <a:r>
              <a:rPr lang="en-US" altLang="en-US" sz="2100"/>
              <a:t>Increase Risk Knowledge </a:t>
            </a:r>
          </a:p>
          <a:p>
            <a:pPr marL="0" indent="0">
              <a:buFontTx/>
              <a:buAutoNum type="arabicPeriod"/>
            </a:pPr>
            <a:r>
              <a:rPr lang="en-US" altLang="en-US" sz="2100">
                <a:ea typeface="SimSun" panose="02010600030101010101" pitchFamily="2" charset="-122"/>
              </a:rPr>
              <a:t>Improve Risk Governance </a:t>
            </a:r>
          </a:p>
          <a:p>
            <a:pPr marL="0" indent="0">
              <a:buFontTx/>
              <a:buAutoNum type="arabicPeriod"/>
            </a:pPr>
            <a:r>
              <a:rPr lang="en-US" altLang="en-US" sz="2100">
                <a:ea typeface="SimSun" panose="02010600030101010101" pitchFamily="2" charset="-122"/>
              </a:rPr>
              <a:t>Invest in DRR for Resilience </a:t>
            </a:r>
          </a:p>
          <a:p>
            <a:pPr marL="0" indent="0">
              <a:buFontTx/>
              <a:buAutoNum type="arabicPeriod"/>
            </a:pPr>
            <a:r>
              <a:rPr lang="en-US" altLang="en-US" sz="2100">
                <a:ea typeface="SimSun" panose="02010600030101010101" pitchFamily="2" charset="-122"/>
              </a:rPr>
              <a:t>Prepare for response and build back better</a:t>
            </a:r>
            <a:r>
              <a:rPr lang="en-US" altLang="en-US" sz="2100">
                <a:ea typeface="MS Mincho" pitchFamily="49" charset="-128"/>
              </a:rPr>
              <a:t> </a:t>
            </a:r>
            <a:endParaRPr lang="en-US" altLang="en-US" sz="2100"/>
          </a:p>
        </p:txBody>
      </p:sp>
      <p:sp>
        <p:nvSpPr>
          <p:cNvPr id="6" name="Titre 3"/>
          <p:cNvSpPr txBox="1">
            <a:spLocks/>
          </p:cNvSpPr>
          <p:nvPr/>
        </p:nvSpPr>
        <p:spPr>
          <a:xfrm>
            <a:off x="1656160" y="1431131"/>
            <a:ext cx="6465094" cy="56792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>
              <a:defRPr/>
            </a:pPr>
            <a:r>
              <a:rPr lang="en-GB" altLang="en-US" sz="1800" kern="0" dirty="0">
                <a:solidFill>
                  <a:srgbClr val="C00000"/>
                </a:solidFill>
              </a:rPr>
              <a:t>Sendai Framework for Disaster Risk Reduction 2015-2030</a:t>
            </a:r>
            <a:endParaRPr lang="en-US" altLang="en-US" sz="18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57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490538" y="2273232"/>
            <a:ext cx="8175625" cy="9350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800" i="1" dirty="0" smtClean="0">
                <a:solidFill>
                  <a:srgbClr val="892A22"/>
                </a:solidFill>
                <a:latin typeface="Century Gothic" panose="020B0502020202020204" pitchFamily="34" charset="0"/>
              </a:rPr>
              <a:t>Landslide Risk Assessment, </a:t>
            </a:r>
            <a:r>
              <a:rPr lang="en-US" altLang="en-US" sz="4800" i="1" dirty="0" err="1" smtClean="0">
                <a:solidFill>
                  <a:srgbClr val="892A22"/>
                </a:solidFill>
                <a:latin typeface="Century Gothic" panose="020B0502020202020204" pitchFamily="34" charset="0"/>
              </a:rPr>
              <a:t>Bududa</a:t>
            </a:r>
            <a:r>
              <a:rPr lang="en-US" altLang="en-US" sz="4800" i="1" dirty="0" smtClean="0">
                <a:solidFill>
                  <a:srgbClr val="892A22"/>
                </a:solidFill>
                <a:latin typeface="Century Gothic" panose="020B0502020202020204" pitchFamily="34" charset="0"/>
              </a:rPr>
              <a:t> district – Uganda</a:t>
            </a:r>
          </a:p>
        </p:txBody>
      </p:sp>
      <p:sp>
        <p:nvSpPr>
          <p:cNvPr id="57347" name="Subtitle 2"/>
          <p:cNvSpPr>
            <a:spLocks noGrp="1"/>
          </p:cNvSpPr>
          <p:nvPr>
            <p:ph type="subTitle" idx="1"/>
          </p:nvPr>
        </p:nvSpPr>
        <p:spPr>
          <a:xfrm>
            <a:off x="3565525" y="3560694"/>
            <a:ext cx="5222875" cy="57626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latin typeface="Century Gothic" panose="020B0502020202020204" pitchFamily="34" charset="0"/>
              </a:rPr>
              <a:t>Martin </a:t>
            </a:r>
            <a:r>
              <a:rPr lang="en-US" altLang="en-US" sz="2800" dirty="0" err="1" smtClean="0">
                <a:latin typeface="Century Gothic" panose="020B0502020202020204" pitchFamily="34" charset="0"/>
              </a:rPr>
              <a:t>Owor</a:t>
            </a:r>
            <a:endParaRPr lang="en-US" altLang="en-US" sz="2800" dirty="0" smtClean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538" y="3986144"/>
            <a:ext cx="829786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COMMISSIONER, RELIEF, DISASTER PREPAREDNESS AND MANAGEMENT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OFFICE OF THE PRIME MINISTER, </a:t>
            </a:r>
            <a:endParaRPr lang="en-GB" dirty="0" smtClean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UGANDA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66813" y="1730375"/>
            <a:ext cx="7704137" cy="109061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Geographical scale: </a:t>
            </a:r>
            <a:r>
              <a:rPr lang="en-US" dirty="0" smtClean="0"/>
              <a:t>District level; Bududa district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Time scale: </a:t>
            </a:r>
            <a:r>
              <a:rPr lang="en-US" dirty="0" smtClean="0"/>
              <a:t>One Month (July 2015)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Hazards:</a:t>
            </a:r>
            <a:r>
              <a:rPr lang="en-US" dirty="0" smtClean="0"/>
              <a:t> Landslides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Outputs: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Landslide susceptibility map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Community vulnerability profile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National El Nino Preparedness and Contingency Plan($9 million approved by Cabinet)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4900" dirty="0" smtClean="0"/>
              <a:t>Landslide occurrence over a period of time</a:t>
            </a:r>
            <a:br>
              <a:rPr lang="en-US" sz="4900" dirty="0" smtClean="0"/>
            </a:br>
            <a:endParaRPr lang="en-US" sz="4900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mtClean="0">
                <a:solidFill>
                  <a:srgbClr val="FF0000"/>
                </a:solidFill>
              </a:rPr>
              <a:t>Output 1:</a:t>
            </a:r>
            <a:r>
              <a:rPr lang="en-US" altLang="en-US" smtClean="0"/>
              <a:t> </a:t>
            </a:r>
            <a:r>
              <a:rPr lang="en-US" altLang="en-US" sz="2800" b="1" smtClean="0">
                <a:solidFill>
                  <a:srgbClr val="FF0000"/>
                </a:solidFill>
              </a:rPr>
              <a:t>a</a:t>
            </a:r>
            <a:r>
              <a:rPr lang="en-US" altLang="en-US" smtClean="0"/>
              <a:t> = </a:t>
            </a:r>
            <a:r>
              <a:rPr lang="en-US" altLang="en-US" sz="2400" smtClean="0"/>
              <a:t>Registered landslides, </a:t>
            </a:r>
            <a:r>
              <a:rPr lang="en-US" altLang="en-US" sz="2800" b="1" smtClean="0">
                <a:solidFill>
                  <a:srgbClr val="FF0000"/>
                </a:solidFill>
              </a:rPr>
              <a:t>b</a:t>
            </a:r>
            <a:r>
              <a:rPr lang="en-US" altLang="en-US" sz="2400" smtClean="0"/>
              <a:t>= recent landslides and </a:t>
            </a:r>
            <a:br>
              <a:rPr lang="en-US" altLang="en-US" sz="2400" smtClean="0"/>
            </a:br>
            <a:r>
              <a:rPr lang="en-US" altLang="en-US" sz="2800" b="1" smtClean="0">
                <a:solidFill>
                  <a:srgbClr val="FF0000"/>
                </a:solidFill>
              </a:rPr>
              <a:t>c</a:t>
            </a:r>
            <a:r>
              <a:rPr lang="en-US" altLang="en-US" sz="2400" smtClean="0">
                <a:solidFill>
                  <a:srgbClr val="FF0000"/>
                </a:solidFill>
              </a:rPr>
              <a:t> </a:t>
            </a:r>
            <a:r>
              <a:rPr lang="en-US" altLang="en-US" sz="2400" smtClean="0"/>
              <a:t>= landslide occurrence in the Elgon sub-region</a:t>
            </a:r>
            <a:br>
              <a:rPr lang="en-US" altLang="en-US" sz="2400" smtClean="0"/>
            </a:br>
            <a:endParaRPr lang="en-US" altLang="en-US" sz="2400" smtClean="0"/>
          </a:p>
        </p:txBody>
      </p:sp>
      <p:grpSp>
        <p:nvGrpSpPr>
          <p:cNvPr id="59396" name="Group 2"/>
          <p:cNvGrpSpPr>
            <a:grpSpLocks/>
          </p:cNvGrpSpPr>
          <p:nvPr/>
        </p:nvGrpSpPr>
        <p:grpSpPr bwMode="auto">
          <a:xfrm>
            <a:off x="947738" y="2778125"/>
            <a:ext cx="7548562" cy="3927475"/>
            <a:chOff x="1406525" y="2659063"/>
            <a:chExt cx="6600135" cy="3324225"/>
          </a:xfrm>
        </p:grpSpPr>
        <p:grpSp>
          <p:nvGrpSpPr>
            <p:cNvPr id="59397" name="Group 3"/>
            <p:cNvGrpSpPr>
              <a:grpSpLocks/>
            </p:cNvGrpSpPr>
            <p:nvPr/>
          </p:nvGrpSpPr>
          <p:grpSpPr bwMode="auto">
            <a:xfrm>
              <a:off x="1406525" y="2659063"/>
              <a:ext cx="6600135" cy="3324225"/>
              <a:chOff x="0" y="0"/>
              <a:chExt cx="8976696" cy="4331453"/>
            </a:xfrm>
          </p:grpSpPr>
          <p:pic>
            <p:nvPicPr>
              <p:cNvPr id="59401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45" t="22539" r="26128" b="13293"/>
              <a:stretch>
                <a:fillRect/>
              </a:stretch>
            </p:blipFill>
            <p:spPr bwMode="auto">
              <a:xfrm>
                <a:off x="0" y="954"/>
                <a:ext cx="3136226" cy="4330499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5940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29" t="21144" r="26685" b="10715"/>
              <a:stretch>
                <a:fillRect/>
              </a:stretch>
            </p:blipFill>
            <p:spPr bwMode="auto">
              <a:xfrm>
                <a:off x="2992045" y="0"/>
                <a:ext cx="3017096" cy="4331453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59403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67" t="21684" r="26917" b="9943"/>
              <a:stretch>
                <a:fillRect/>
              </a:stretch>
            </p:blipFill>
            <p:spPr bwMode="auto">
              <a:xfrm>
                <a:off x="5944373" y="954"/>
                <a:ext cx="3032323" cy="4330499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1406525" y="5714555"/>
              <a:ext cx="301204" cy="26873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17674" y="5714555"/>
              <a:ext cx="302593" cy="26873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83018" y="5691713"/>
              <a:ext cx="301205" cy="26873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000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46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Output 2 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en-US" dirty="0" smtClean="0"/>
              <a:t>Landslide susceptibility map of Bududa district</a:t>
            </a:r>
            <a:endParaRPr lang="en-US" dirty="0"/>
          </a:p>
        </p:txBody>
      </p:sp>
      <p:sp>
        <p:nvSpPr>
          <p:cNvPr id="60419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mtClean="0">
              <a:solidFill>
                <a:srgbClr val="FF0000"/>
              </a:solidFill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685925"/>
            <a:ext cx="8034337" cy="435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1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Challenges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sz="half" idx="1"/>
          </p:nvPr>
        </p:nvSpPr>
        <p:spPr>
          <a:xfrm>
            <a:off x="919163" y="1600200"/>
            <a:ext cx="4038600" cy="4892675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FF0000"/>
                </a:solidFill>
              </a:rPr>
              <a:t>Challenges encountered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000" smtClean="0"/>
              <a:t>Inadequate technical capacity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000" smtClean="0"/>
              <a:t>Cost of High resolution satellite images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000" smtClean="0"/>
              <a:t>Difficult terrain </a:t>
            </a:r>
          </a:p>
          <a:p>
            <a:pPr eaLnBrk="1" hangingPunct="1"/>
            <a:r>
              <a:rPr lang="en-US" altLang="en-US" sz="2400" smtClean="0">
                <a:solidFill>
                  <a:srgbClr val="FF0000"/>
                </a:solidFill>
              </a:rPr>
              <a:t>How were these overcome?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000" smtClean="0"/>
              <a:t>Collaboration with academic institutions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000" smtClean="0"/>
              <a:t>UNDP financial support</a:t>
            </a:r>
          </a:p>
          <a:p>
            <a:pPr eaLnBrk="1" hangingPunct="1"/>
            <a:r>
              <a:rPr lang="en-US" altLang="en-US" sz="2400" smtClean="0">
                <a:solidFill>
                  <a:srgbClr val="FF0000"/>
                </a:solidFill>
              </a:rPr>
              <a:t>What challenges remain?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000" smtClean="0"/>
              <a:t>Inadequate technical capacity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en-US" sz="2000" smtClean="0"/>
              <a:t>Difficult terrain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400" smtClean="0"/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400" smtClean="0"/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400" smtClean="0"/>
          </a:p>
          <a:p>
            <a:pPr eaLnBrk="1" hangingPunct="1"/>
            <a:endParaRPr lang="en-US" altLang="en-US" sz="2400" smtClean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400" smtClean="0"/>
          </a:p>
        </p:txBody>
      </p:sp>
      <p:pic>
        <p:nvPicPr>
          <p:cNvPr id="61444" name="Content Placeholder 4" descr="F:\Department and College\OPM Landslide study\2015-06-23\DSC03861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8163" y="4452938"/>
            <a:ext cx="3525837" cy="2405062"/>
          </a:xfrm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13705" r="7875" b="11618"/>
          <a:stretch>
            <a:fillRect/>
          </a:stretch>
        </p:blipFill>
        <p:spPr bwMode="auto">
          <a:xfrm>
            <a:off x="5208588" y="150813"/>
            <a:ext cx="3783012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7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What benefits have </a:t>
            </a:r>
            <a:r>
              <a:rPr lang="en-US" dirty="0">
                <a:solidFill>
                  <a:srgbClr val="FF0000"/>
                </a:solidFill>
              </a:rPr>
              <a:t>come / are </a:t>
            </a:r>
            <a:r>
              <a:rPr lang="en-US" dirty="0" smtClean="0">
                <a:solidFill>
                  <a:srgbClr val="FF0000"/>
                </a:solidFill>
              </a:rPr>
              <a:t>expected from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assessment?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Community vulnerability brought to policy makers attention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/>
              <a:t>G</a:t>
            </a:r>
            <a:r>
              <a:rPr lang="en-US" dirty="0" smtClean="0"/>
              <a:t>uided the development of district annual work plan and budget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/>
              <a:t>C</a:t>
            </a:r>
            <a:r>
              <a:rPr lang="en-US" dirty="0" smtClean="0"/>
              <a:t>ontributed to the development of the National El Nino Preparedness and Contingency Plan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Facilitates resettlement planning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dirty="0" smtClean="0"/>
              <a:t>Supports development of resilience projects for the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8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ubtitle 2"/>
          <p:cNvSpPr>
            <a:spLocks noGrp="1"/>
          </p:cNvSpPr>
          <p:nvPr>
            <p:ph type="subTitle" idx="1"/>
          </p:nvPr>
        </p:nvSpPr>
        <p:spPr>
          <a:xfrm>
            <a:off x="1179513" y="2609850"/>
            <a:ext cx="6784975" cy="927100"/>
          </a:xfrm>
        </p:spPr>
        <p:txBody>
          <a:bodyPr anchor="b">
            <a:normAutofit fontScale="85000" lnSpcReduction="20000"/>
          </a:bodyPr>
          <a:lstStyle/>
          <a:p>
            <a:pPr algn="ctr" eaLnBrk="1" hangingPunct="1"/>
            <a:r>
              <a:rPr lang="en-US" altLang="en-US" sz="2800" smtClean="0">
                <a:solidFill>
                  <a:srgbClr val="8B2E27"/>
                </a:solidFill>
                <a:latin typeface="Century Gothic" panose="020B0502020202020204" pitchFamily="34" charset="0"/>
              </a:rPr>
              <a:t>www.understandrisk.org/URfinance</a:t>
            </a:r>
          </a:p>
          <a:p>
            <a:pPr algn="ctr" eaLnBrk="1" hangingPunct="1"/>
            <a:r>
              <a:rPr lang="en-US" altLang="en-US" sz="4000" smtClean="0">
                <a:solidFill>
                  <a:srgbClr val="8B2E27"/>
                </a:solidFill>
                <a:latin typeface="Century Gothic" panose="020B0502020202020204" pitchFamily="34" charset="0"/>
              </a:rPr>
              <a:t>#URfAfrica</a:t>
            </a:r>
          </a:p>
        </p:txBody>
      </p:sp>
    </p:spTree>
    <p:extLst>
      <p:ext uri="{BB962C8B-B14F-4D97-AF65-F5344CB8AC3E}">
        <p14:creationId xmlns:p14="http://schemas.microsoft.com/office/powerpoint/2010/main" val="25390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142876" y="2591992"/>
            <a:ext cx="8439150" cy="701278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sz="3600" i="1" dirty="0">
                <a:solidFill>
                  <a:srgbClr val="892A22"/>
                </a:solidFill>
                <a:latin typeface="Century Gothic" panose="020B0502020202020204" pitchFamily="34" charset="0"/>
              </a:rPr>
              <a:t>DISASTER RISK ASSESSMENT IN MALAWI: </a:t>
            </a:r>
            <a:r>
              <a:rPr lang="en-GB" altLang="en-US" sz="3600" i="1" dirty="0" smtClean="0">
                <a:solidFill>
                  <a:srgbClr val="892A22"/>
                </a:solidFill>
                <a:latin typeface="Century Gothic" panose="020B0502020202020204" pitchFamily="34" charset="0"/>
              </a:rPr>
              <a:t/>
            </a:r>
            <a:br>
              <a:rPr lang="en-GB" altLang="en-US" sz="3600" i="1" dirty="0" smtClean="0">
                <a:solidFill>
                  <a:srgbClr val="892A22"/>
                </a:solidFill>
                <a:latin typeface="Century Gothic" panose="020B0502020202020204" pitchFamily="34" charset="0"/>
              </a:rPr>
            </a:br>
            <a:r>
              <a:rPr lang="en-GB" altLang="en-US" sz="3600" i="1" dirty="0" smtClean="0">
                <a:solidFill>
                  <a:srgbClr val="892A22"/>
                </a:solidFill>
                <a:latin typeface="Century Gothic" panose="020B0502020202020204" pitchFamily="34" charset="0"/>
              </a:rPr>
              <a:t>An </a:t>
            </a:r>
            <a:r>
              <a:rPr lang="en-GB" altLang="en-US" sz="3600" i="1" dirty="0">
                <a:solidFill>
                  <a:srgbClr val="892A22"/>
                </a:solidFill>
                <a:latin typeface="Century Gothic" panose="020B0502020202020204" pitchFamily="34" charset="0"/>
              </a:rPr>
              <a:t>Overview</a:t>
            </a:r>
            <a:endParaRPr lang="en-US" altLang="en-US" sz="3600" i="1" dirty="0">
              <a:solidFill>
                <a:srgbClr val="892A22"/>
              </a:solidFill>
              <a:latin typeface="Century Gothic" panose="020B0502020202020204" pitchFamily="34" charset="0"/>
            </a:endParaRPr>
          </a:p>
        </p:txBody>
      </p:sp>
      <p:sp>
        <p:nvSpPr>
          <p:cNvPr id="57347" name="Subtitle 2"/>
          <p:cNvSpPr>
            <a:spLocks noGrp="1"/>
          </p:cNvSpPr>
          <p:nvPr>
            <p:ph type="subTitle" idx="1"/>
          </p:nvPr>
        </p:nvSpPr>
        <p:spPr>
          <a:xfrm>
            <a:off x="3817145" y="3557589"/>
            <a:ext cx="3917156" cy="432197"/>
          </a:xfrm>
        </p:spPr>
        <p:txBody>
          <a:bodyPr/>
          <a:lstStyle/>
          <a:p>
            <a:r>
              <a:rPr lang="en-US" altLang="en-US" sz="2100" dirty="0">
                <a:latin typeface="Century Gothic" panose="020B0502020202020204" pitchFamily="34" charset="0"/>
              </a:rPr>
              <a:t>Samuel Gama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0903" y="3876676"/>
            <a:ext cx="6223397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342900">
              <a:defRPr/>
            </a:pPr>
            <a:r>
              <a:rPr lang="en-GB" sz="135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DISASTER MANAGEMENT AFFAIRS</a:t>
            </a:r>
            <a:r>
              <a:rPr lang="en-GB" sz="135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r" defTabSz="342900">
              <a:defRPr/>
            </a:pPr>
            <a:r>
              <a:rPr lang="en-GB" sz="135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MALAWI</a:t>
            </a:r>
            <a:endParaRPr lang="en-US" sz="135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18111" y="2155032"/>
            <a:ext cx="5778103" cy="81796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143000" y="860717"/>
            <a:ext cx="6858000" cy="678074"/>
          </a:xfrm>
          <a:noFill/>
          <a:ln>
            <a:noFill/>
          </a:ln>
        </p:spPr>
        <p:txBody>
          <a:bodyPr/>
          <a:lstStyle/>
          <a:p>
            <a:pPr algn="ctr" eaLnBrk="1" hangingPunct="1"/>
            <a:r>
              <a:rPr lang="en-CA" altLang="en-US" sz="2700" b="1" dirty="0"/>
              <a:t>Disasters in Malawi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357314" y="1700810"/>
            <a:ext cx="6390085" cy="540059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CA" altLang="en-US" dirty="0"/>
              <a:t>Malawi is prone to different types of hazards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986463" y="5624514"/>
            <a:ext cx="154305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025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557213" indent="-2143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165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857250" indent="-17145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200150" indent="-17145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15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1543050" indent="-17145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B5583F-92A5-444D-AB0E-C1B83B3AA6CF}" type="slidenum">
              <a:rPr lang="en-CA" altLang="en-US" sz="1200">
                <a:solidFill>
                  <a:srgbClr val="7B9899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CA" altLang="en-US" sz="1200">
              <a:solidFill>
                <a:srgbClr val="7B9899"/>
              </a:solidFill>
            </a:endParaRPr>
          </a:p>
        </p:txBody>
      </p:sp>
      <p:pic>
        <p:nvPicPr>
          <p:cNvPr id="6" name="Picture 3" descr="D:\RRO4\STERN\WORK RELATED\2012-2013\Pics\Handbook Pics\accident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715" y="2442477"/>
            <a:ext cx="2179460" cy="163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D:\RRO4\STERN\DRM ACTIVITIES\KARONGA EARTHQUAKE DISASATER DOCUMENTS\A Collapsed Hou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7634" y="4142085"/>
            <a:ext cx="2656785" cy="177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116165"/>
            <a:ext cx="3199308" cy="179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dell\Pictures\Maize failure in Lupembe EPA, Karonga\DSC019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180" y="2472397"/>
            <a:ext cx="1780124" cy="133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Photo031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1901" y="2240868"/>
            <a:ext cx="2769626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35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43000" y="836713"/>
            <a:ext cx="6858000" cy="5940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CA" altLang="en-US" sz="2700" b="1" dirty="0"/>
              <a:t>Risk assessment</a:t>
            </a:r>
          </a:p>
        </p:txBody>
      </p:sp>
      <p:sp>
        <p:nvSpPr>
          <p:cNvPr id="26627" name="Content Placeholder 3"/>
          <p:cNvSpPr>
            <a:spLocks noGrp="1"/>
          </p:cNvSpPr>
          <p:nvPr>
            <p:ph idx="1"/>
          </p:nvPr>
        </p:nvSpPr>
        <p:spPr>
          <a:xfrm>
            <a:off x="1614487" y="1646803"/>
            <a:ext cx="6035855" cy="3977711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CA" altLang="en-US" dirty="0"/>
              <a:t>Understanding risk is one of the policy priority areas in the National Disaster Risk Management Policy:</a:t>
            </a:r>
          </a:p>
          <a:p>
            <a:pPr lvl="1"/>
            <a:r>
              <a:rPr lang="en-GB" sz="2175" b="1" dirty="0">
                <a:solidFill>
                  <a:srgbClr val="7030A0"/>
                </a:solidFill>
              </a:rPr>
              <a:t>Policy Priority Area 2: </a:t>
            </a:r>
            <a:r>
              <a:rPr lang="en-GB" sz="2175" b="1" i="1" dirty="0">
                <a:solidFill>
                  <a:srgbClr val="0070C0"/>
                </a:solidFill>
              </a:rPr>
              <a:t>Establishment of a comprehensive system for disaster risk identification, assessment and monitoring</a:t>
            </a:r>
          </a:p>
          <a:p>
            <a:r>
              <a:rPr lang="en-GB" dirty="0"/>
              <a:t>The focus is on: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175" dirty="0"/>
              <a:t>Tracking hazards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175" dirty="0"/>
              <a:t>Monitoring hazards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175" dirty="0"/>
              <a:t>Regularly updating hazard maps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175" dirty="0"/>
              <a:t>Documenting and disseminating risk assessment information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175" dirty="0"/>
              <a:t>Developing integrated risk maps to identify areas and communities at risk </a:t>
            </a:r>
            <a:r>
              <a:rPr lang="en-GB" sz="2175" b="1" i="1" dirty="0"/>
              <a:t> </a:t>
            </a:r>
            <a:endParaRPr lang="en-CA" altLang="en-US" sz="2175" dirty="0"/>
          </a:p>
          <a:p>
            <a:pPr eaLnBrk="1" hangingPunct="1"/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232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ounded Rectangle 7"/>
          <p:cNvSpPr>
            <a:spLocks noChangeArrowheads="1"/>
          </p:cNvSpPr>
          <p:nvPr/>
        </p:nvSpPr>
        <p:spPr bwMode="auto">
          <a:xfrm>
            <a:off x="1990726" y="4024313"/>
            <a:ext cx="5832872" cy="1512094"/>
          </a:xfrm>
          <a:prstGeom prst="roundRect">
            <a:avLst>
              <a:gd name="adj" fmla="val 16667"/>
            </a:avLst>
          </a:prstGeom>
          <a:solidFill>
            <a:srgbClr val="C1F7C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sz="1350">
              <a:solidFill>
                <a:srgbClr val="000000"/>
              </a:solidFill>
            </a:endParaRPr>
          </a:p>
        </p:txBody>
      </p:sp>
      <p:sp>
        <p:nvSpPr>
          <p:cNvPr id="11267" name="Rounded Rectangle 1"/>
          <p:cNvSpPr>
            <a:spLocks noChangeArrowheads="1"/>
          </p:cNvSpPr>
          <p:nvPr/>
        </p:nvSpPr>
        <p:spPr bwMode="auto">
          <a:xfrm>
            <a:off x="1980010" y="2457450"/>
            <a:ext cx="5832872" cy="1512094"/>
          </a:xfrm>
          <a:prstGeom prst="roundRect">
            <a:avLst>
              <a:gd name="adj" fmla="val 16667"/>
            </a:avLst>
          </a:prstGeom>
          <a:solidFill>
            <a:srgbClr val="E2F0F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altLang="en-US" sz="1350">
              <a:solidFill>
                <a:srgbClr val="000000"/>
              </a:solidFill>
            </a:endParaRPr>
          </a:p>
        </p:txBody>
      </p:sp>
      <p:sp>
        <p:nvSpPr>
          <p:cNvPr id="6" name="Titre 3"/>
          <p:cNvSpPr txBox="1">
            <a:spLocks/>
          </p:cNvSpPr>
          <p:nvPr/>
        </p:nvSpPr>
        <p:spPr>
          <a:xfrm>
            <a:off x="1656160" y="1431131"/>
            <a:ext cx="6465094" cy="56792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>
              <a:defRPr/>
            </a:pPr>
            <a:r>
              <a:rPr lang="en-GB" altLang="en-US" sz="1800" kern="0" dirty="0">
                <a:solidFill>
                  <a:srgbClr val="C00000"/>
                </a:solidFill>
              </a:rPr>
              <a:t>Sendai Framework for Disaster Risk Reduction 2015-2030</a:t>
            </a:r>
            <a:endParaRPr lang="en-US" altLang="en-US" sz="1800" kern="0" dirty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0010" y="1916906"/>
            <a:ext cx="6020990" cy="3429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/>
            </a:pPr>
            <a:r>
              <a:rPr lang="en-US" sz="4350" b="1" dirty="0">
                <a:solidFill>
                  <a:srgbClr val="00B050"/>
                </a:solidFill>
                <a:ea typeface="MS PGothic" panose="020B0600070205080204" pitchFamily="34" charset="-128"/>
              </a:rPr>
              <a:t>Seven global targets</a:t>
            </a:r>
          </a:p>
          <a:p>
            <a:pPr marL="0" indent="0">
              <a:buNone/>
              <a:defRPr/>
            </a:pPr>
            <a:endParaRPr lang="en-US" sz="3000" b="1" dirty="0">
              <a:solidFill>
                <a:srgbClr val="FFC000"/>
              </a:solidFill>
              <a:ea typeface="MS PGothic" panose="020B0600070205080204" pitchFamily="34" charset="-128"/>
            </a:endParaRPr>
          </a:p>
          <a:p>
            <a:pPr marL="342900" indent="-342900">
              <a:buFontTx/>
              <a:buAutoNum type="alphaLcParenBoth"/>
              <a:defRPr/>
            </a:pPr>
            <a:r>
              <a:rPr lang="en-US" sz="2550" dirty="0">
                <a:ea typeface="MS PGothic" panose="020B0600070205080204" pitchFamily="34" charset="-128"/>
              </a:rPr>
              <a:t>Reduce </a:t>
            </a:r>
            <a:r>
              <a:rPr lang="en-US" sz="2550" b="1" dirty="0">
                <a:ea typeface="MS PGothic" panose="020B0600070205080204" pitchFamily="34" charset="-128"/>
              </a:rPr>
              <a:t>Mortality</a:t>
            </a:r>
          </a:p>
          <a:p>
            <a:pPr marL="342900" indent="-342900">
              <a:buFontTx/>
              <a:buAutoNum type="alphaLcParenBoth"/>
              <a:defRPr/>
            </a:pPr>
            <a:r>
              <a:rPr lang="en-US" sz="2550" dirty="0">
                <a:ea typeface="MS PGothic" panose="020B0600070205080204" pitchFamily="34" charset="-128"/>
              </a:rPr>
              <a:t>Reduce </a:t>
            </a:r>
            <a:r>
              <a:rPr lang="en-US" sz="2550" b="1" dirty="0">
                <a:ea typeface="MS PGothic" panose="020B0600070205080204" pitchFamily="34" charset="-128"/>
              </a:rPr>
              <a:t>Affected People</a:t>
            </a:r>
          </a:p>
          <a:p>
            <a:pPr marL="342900" indent="-342900">
              <a:buFontTx/>
              <a:buAutoNum type="alphaLcParenBoth"/>
              <a:defRPr/>
            </a:pPr>
            <a:r>
              <a:rPr lang="en-US" sz="2550" dirty="0">
                <a:ea typeface="MS PGothic" panose="020B0600070205080204" pitchFamily="34" charset="-128"/>
              </a:rPr>
              <a:t>Reduce </a:t>
            </a:r>
            <a:r>
              <a:rPr lang="en-US" sz="2550" b="1" dirty="0">
                <a:ea typeface="MS PGothic" panose="020B0600070205080204" pitchFamily="34" charset="-128"/>
              </a:rPr>
              <a:t>Direct Economic Loss</a:t>
            </a:r>
          </a:p>
          <a:p>
            <a:pPr marL="342900" indent="-342900">
              <a:buFontTx/>
              <a:buAutoNum type="alphaLcParenBoth"/>
              <a:defRPr/>
            </a:pPr>
            <a:r>
              <a:rPr lang="en-US" sz="2550" dirty="0">
                <a:ea typeface="MS PGothic" panose="020B0600070205080204" pitchFamily="34" charset="-128"/>
              </a:rPr>
              <a:t>Reduce Damage to </a:t>
            </a:r>
            <a:r>
              <a:rPr lang="en-US" sz="2550" b="1" dirty="0">
                <a:ea typeface="MS PGothic" panose="020B0600070205080204" pitchFamily="34" charset="-128"/>
              </a:rPr>
              <a:t>Critical Infrastructure </a:t>
            </a:r>
            <a:r>
              <a:rPr lang="en-US" sz="2550" dirty="0">
                <a:ea typeface="MS PGothic" panose="020B0600070205080204" pitchFamily="34" charset="-128"/>
              </a:rPr>
              <a:t>and Disruption of </a:t>
            </a:r>
            <a:r>
              <a:rPr lang="en-US" sz="2550" b="1" dirty="0">
                <a:ea typeface="MS PGothic" panose="020B0600070205080204" pitchFamily="34" charset="-128"/>
              </a:rPr>
              <a:t>Basic Services</a:t>
            </a:r>
          </a:p>
          <a:p>
            <a:pPr marL="342900" indent="-342900">
              <a:buFontTx/>
              <a:buAutoNum type="alphaLcParenBoth"/>
              <a:defRPr/>
            </a:pPr>
            <a:endParaRPr lang="en-US" sz="2550" b="1" dirty="0">
              <a:ea typeface="MS PGothic" panose="020B0600070205080204" pitchFamily="34" charset="-128"/>
            </a:endParaRPr>
          </a:p>
          <a:p>
            <a:pPr marL="342900" indent="-342900">
              <a:buFontTx/>
              <a:buAutoNum type="alphaLcParenBoth"/>
              <a:defRPr/>
            </a:pPr>
            <a:endParaRPr lang="en-US" sz="2550" b="1" dirty="0">
              <a:ea typeface="MS PGothic" panose="020B0600070205080204" pitchFamily="34" charset="-128"/>
            </a:endParaRPr>
          </a:p>
          <a:p>
            <a:pPr marL="342900" indent="-342900">
              <a:buFontTx/>
              <a:buAutoNum type="alphaLcParenBoth"/>
              <a:defRPr/>
            </a:pPr>
            <a:r>
              <a:rPr lang="en-US" sz="2550" dirty="0">
                <a:ea typeface="MS PGothic" panose="020B0600070205080204" pitchFamily="34" charset="-128"/>
              </a:rPr>
              <a:t>Increase the Number of Countries with </a:t>
            </a:r>
            <a:r>
              <a:rPr lang="en-US" sz="2550" b="1" dirty="0">
                <a:ea typeface="MS PGothic" panose="020B0600070205080204" pitchFamily="34" charset="-128"/>
              </a:rPr>
              <a:t>National and Local DRR Strategies</a:t>
            </a:r>
          </a:p>
          <a:p>
            <a:pPr marL="342900" indent="-342900">
              <a:buFontTx/>
              <a:buAutoNum type="alphaLcParenBoth"/>
              <a:defRPr/>
            </a:pPr>
            <a:r>
              <a:rPr lang="en-US" sz="2550" dirty="0">
                <a:ea typeface="MS PGothic" panose="020B0600070205080204" pitchFamily="34" charset="-128"/>
              </a:rPr>
              <a:t>Enhance </a:t>
            </a:r>
            <a:r>
              <a:rPr lang="en-US" sz="2550" b="1" dirty="0">
                <a:ea typeface="MS PGothic" panose="020B0600070205080204" pitchFamily="34" charset="-128"/>
              </a:rPr>
              <a:t>International Cooperation</a:t>
            </a:r>
          </a:p>
          <a:p>
            <a:pPr marL="342900" indent="-342900">
              <a:buFontTx/>
              <a:buAutoNum type="alphaLcParenBoth"/>
              <a:defRPr/>
            </a:pPr>
            <a:r>
              <a:rPr lang="en-US" sz="2550" dirty="0">
                <a:ea typeface="MS PGothic" panose="020B0600070205080204" pitchFamily="34" charset="-128"/>
              </a:rPr>
              <a:t>Increase the Availability and Access to </a:t>
            </a:r>
            <a:r>
              <a:rPr lang="en-US" sz="2550" b="1" dirty="0">
                <a:ea typeface="MS PGothic" panose="020B0600070205080204" pitchFamily="34" charset="-128"/>
              </a:rPr>
              <a:t>Early Warning Systems</a:t>
            </a:r>
            <a:r>
              <a:rPr lang="en-US" sz="2550" dirty="0">
                <a:ea typeface="MS PGothic" panose="020B0600070205080204" pitchFamily="34" charset="-128"/>
              </a:rPr>
              <a:t> and Disaster </a:t>
            </a:r>
            <a:r>
              <a:rPr lang="en-US" sz="2550" b="1" dirty="0">
                <a:ea typeface="MS PGothic" panose="020B0600070205080204" pitchFamily="34" charset="-128"/>
              </a:rPr>
              <a:t>Risk Information and Assessments</a:t>
            </a:r>
            <a:endParaRPr lang="en-US" sz="18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026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43000" y="836713"/>
            <a:ext cx="6858000" cy="5940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CA" altLang="en-US" sz="2700" b="1" dirty="0"/>
              <a:t>Risk assessments done in Malawi</a:t>
            </a:r>
          </a:p>
        </p:txBody>
      </p:sp>
      <p:sp>
        <p:nvSpPr>
          <p:cNvPr id="26627" name="Content Placeholder 3"/>
          <p:cNvSpPr>
            <a:spLocks noGrp="1"/>
          </p:cNvSpPr>
          <p:nvPr>
            <p:ph idx="1"/>
          </p:nvPr>
        </p:nvSpPr>
        <p:spPr>
          <a:xfrm>
            <a:off x="1614487" y="1646803"/>
            <a:ext cx="6035855" cy="39777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altLang="en-US" dirty="0"/>
          </a:p>
          <a:p>
            <a:r>
              <a:rPr lang="en-CA" altLang="en-US" dirty="0"/>
              <a:t>Integrated flood risk Management Plan for the Shire Basin (IFRMP)</a:t>
            </a:r>
          </a:p>
          <a:p>
            <a:pPr eaLnBrk="1" hangingPunct="1"/>
            <a:endParaRPr lang="en-CA" altLang="en-US" dirty="0"/>
          </a:p>
          <a:p>
            <a:pPr eaLnBrk="1" hangingPunct="1"/>
            <a:r>
              <a:rPr lang="en-CA" altLang="en-US" dirty="0"/>
              <a:t>Hazard mapping and Community mapping</a:t>
            </a:r>
          </a:p>
          <a:p>
            <a:pPr eaLnBrk="1" hangingPunct="1"/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629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143000" y="857251"/>
            <a:ext cx="6858000" cy="681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CA" altLang="en-US" sz="2700" b="1" dirty="0"/>
              <a:t>Integrated Flood Risk Analysis of Shire</a:t>
            </a:r>
          </a:p>
        </p:txBody>
      </p:sp>
      <p:sp>
        <p:nvSpPr>
          <p:cNvPr id="2" name="Content Placeholder 3"/>
          <p:cNvSpPr>
            <a:spLocks noGrp="1"/>
          </p:cNvSpPr>
          <p:nvPr>
            <p:ph idx="1"/>
          </p:nvPr>
        </p:nvSpPr>
        <p:spPr>
          <a:xfrm>
            <a:off x="1277635" y="1753140"/>
            <a:ext cx="6480719" cy="4145218"/>
          </a:xfrm>
        </p:spPr>
        <p:txBody>
          <a:bodyPr>
            <a:noAutofit/>
          </a:bodyPr>
          <a:lstStyle/>
          <a:p>
            <a:r>
              <a:rPr lang="en-GB" sz="1800" dirty="0"/>
              <a:t>Government of Malawi undertook an integrated analysis of the Shire River Basin with support from the World Bank, in 2013</a:t>
            </a:r>
          </a:p>
          <a:p>
            <a:pPr marL="0" indent="0">
              <a:buNone/>
            </a:pPr>
            <a:r>
              <a:rPr lang="en-GB" sz="1800" b="1" dirty="0"/>
              <a:t>Out put of the analysis:</a:t>
            </a:r>
            <a:endParaRPr lang="en-GB" sz="21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Construction and calibration of a hydrodynamic model for flood prediction;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Simulation of floodplain inundation for floods of different return periods;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Flood maps of the catchment;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Framework for flood forecasting and an early warning system;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/>
              <a:t>Guidelines for flood mitigation measures.</a:t>
            </a:r>
          </a:p>
          <a:p>
            <a:pPr marL="0" indent="0">
              <a:buNone/>
            </a:pPr>
            <a:r>
              <a:rPr lang="en-GB" sz="2100" dirty="0"/>
              <a:t>Analysis led to </a:t>
            </a:r>
          </a:p>
          <a:p>
            <a:r>
              <a:rPr lang="en-GB" sz="1800" dirty="0"/>
              <a:t>An integrated flood risk management plan for the Shire Basin an input to the Shire River Basin Management Programme.</a:t>
            </a:r>
            <a:endParaRPr lang="en-CA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867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4"/>
          <p:cNvSpPr>
            <a:spLocks noGrp="1"/>
          </p:cNvSpPr>
          <p:nvPr>
            <p:ph sz="half" idx="1"/>
          </p:nvPr>
        </p:nvSpPr>
        <p:spPr>
          <a:xfrm>
            <a:off x="1331641" y="1636757"/>
            <a:ext cx="6372707" cy="4256837"/>
          </a:xfrm>
        </p:spPr>
        <p:txBody>
          <a:bodyPr>
            <a:normAutofit/>
          </a:bodyPr>
          <a:lstStyle/>
          <a:p>
            <a:pPr defTabSz="822960"/>
            <a:r>
              <a:rPr lang="en-GB" sz="1800" dirty="0"/>
              <a:t>Hazard &amp; vulnerability mapping has been carried out in a number of districts by government and NGOs</a:t>
            </a:r>
          </a:p>
          <a:p>
            <a:pPr defTabSz="822960"/>
            <a:r>
              <a:rPr lang="en-GB" sz="1800" dirty="0"/>
              <a:t>While government’s approach has been to use consultants, internal government personnel and University students, NGOs have mostly used communities and local structures in the process. </a:t>
            </a:r>
            <a:endParaRPr lang="en-GB" sz="1800" dirty="0">
              <a:solidFill>
                <a:srgbClr val="FF0000"/>
              </a:solidFill>
            </a:endParaRPr>
          </a:p>
          <a:p>
            <a:pPr defTabSz="822960"/>
            <a:r>
              <a:rPr lang="en-GB" sz="1800" dirty="0"/>
              <a:t>TAs on Hazard &amp; Community Mapping has been received from WB &amp; RCMRD</a:t>
            </a:r>
          </a:p>
          <a:p>
            <a:pPr defTabSz="822960"/>
            <a:r>
              <a:rPr lang="en-GB" sz="1800" dirty="0"/>
              <a:t>The focus has been on exposure; sensitivity of physical environments to the hazards and adaptive capacity</a:t>
            </a:r>
            <a:r>
              <a:rPr lang="en-GB" sz="1800" dirty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  <a:p>
            <a:pPr defTabSz="822960"/>
            <a:r>
              <a:rPr lang="en-GB" sz="1800" dirty="0"/>
              <a:t>The hazard atlas can be accessed online on: </a:t>
            </a:r>
            <a:r>
              <a:rPr lang="en-GB" sz="1800" u="sng" dirty="0">
                <a:hlinkClick r:id="rId2"/>
              </a:rPr>
              <a:t>52.3.210.28/</a:t>
            </a:r>
            <a:r>
              <a:rPr lang="en-GB" sz="1800" u="sng" dirty="0" err="1">
                <a:hlinkClick r:id="rId2"/>
              </a:rPr>
              <a:t>vulnerabilitytool</a:t>
            </a:r>
            <a:r>
              <a:rPr lang="en-GB" sz="1800" u="sng" dirty="0">
                <a:hlinkClick r:id="rId2"/>
              </a:rPr>
              <a:t>/</a:t>
            </a:r>
            <a:r>
              <a:rPr lang="en-GB" sz="1800" u="sng" dirty="0"/>
              <a:t> </a:t>
            </a:r>
            <a:r>
              <a:rPr lang="en-GB" sz="1800" dirty="0"/>
              <a:t>and community mapping on open platform MASDAP </a:t>
            </a:r>
            <a:endParaRPr lang="en-GB" sz="1800" u="sng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43000" y="857251"/>
            <a:ext cx="6858000" cy="5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fontAlgn="base">
              <a:spcBef>
                <a:spcPct val="0"/>
              </a:spcBef>
              <a:spcAft>
                <a:spcPct val="0"/>
              </a:spcAft>
              <a:defRPr sz="3600" b="1">
                <a:latin typeface="+mj-lt"/>
                <a:ea typeface="+mj-ea"/>
                <a:cs typeface="+mj-cs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r>
              <a:rPr lang="en-CA" altLang="en-US" sz="2700" dirty="0"/>
              <a:t>Hazard and Community Mapping</a:t>
            </a:r>
          </a:p>
        </p:txBody>
      </p:sp>
    </p:spTree>
    <p:extLst>
      <p:ext uri="{BB962C8B-B14F-4D97-AF65-F5344CB8AC3E}">
        <p14:creationId xmlns:p14="http://schemas.microsoft.com/office/powerpoint/2010/main" val="24712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23628" y="1559328"/>
            <a:ext cx="6642738" cy="4461960"/>
          </a:xfrm>
        </p:spPr>
        <p:txBody>
          <a:bodyPr>
            <a:noAutofit/>
          </a:bodyPr>
          <a:lstStyle/>
          <a:p>
            <a:r>
              <a:rPr lang="en-US" sz="1800" dirty="0"/>
              <a:t>Understanding risk, community and infrastructure at risk;</a:t>
            </a:r>
          </a:p>
          <a:p>
            <a:r>
              <a:rPr lang="en-US" sz="1800" dirty="0"/>
              <a:t>Lead into disaster prepared of the governments;</a:t>
            </a:r>
          </a:p>
          <a:p>
            <a:r>
              <a:rPr lang="en-US" sz="1800" dirty="0"/>
              <a:t>Determining risks to be integrated in development planning processes at different levels;</a:t>
            </a:r>
          </a:p>
          <a:p>
            <a:r>
              <a:rPr lang="en-US" altLang="en-US" sz="1800" dirty="0"/>
              <a:t>Strengthening the capacity of district and local planners to be aware of hazards that pose risks in their areas;</a:t>
            </a:r>
          </a:p>
          <a:p>
            <a:r>
              <a:rPr lang="en-US" altLang="en-US" sz="1800" dirty="0"/>
              <a:t>Planning for emergency response;</a:t>
            </a:r>
          </a:p>
          <a:p>
            <a:r>
              <a:rPr lang="en-US" altLang="en-US" sz="1800" dirty="0"/>
              <a:t>Empowering community members by having a better understanding of their areas in terms of risks and this informs preparedness;</a:t>
            </a:r>
          </a:p>
          <a:p>
            <a:r>
              <a:rPr lang="en-US" altLang="en-US" sz="1800" dirty="0"/>
              <a:t>Inform investment projects like the Shire River Basin Management project funded by World Bank, </a:t>
            </a:r>
            <a:r>
              <a:rPr lang="en-GB" sz="1800" dirty="0"/>
              <a:t>UNDP Recovery Support programme and the Malawi Floods Emergency Recovery Project </a:t>
            </a:r>
            <a:endParaRPr lang="en-US" altLang="en-US" sz="1800" dirty="0"/>
          </a:p>
          <a:p>
            <a:pPr marL="0" indent="0">
              <a:buNone/>
            </a:pPr>
            <a:endParaRPr lang="en-GB" sz="1725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000" y="857251"/>
            <a:ext cx="6858000" cy="681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CA" altLang="en-US" sz="2700" b="1" dirty="0"/>
              <a:t>Importance of risk assessment to Malawi</a:t>
            </a:r>
          </a:p>
        </p:txBody>
      </p:sp>
    </p:spTree>
    <p:extLst>
      <p:ext uri="{BB962C8B-B14F-4D97-AF65-F5344CB8AC3E}">
        <p14:creationId xmlns:p14="http://schemas.microsoft.com/office/powerpoint/2010/main" val="32932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23628" y="1646802"/>
            <a:ext cx="6642738" cy="4353948"/>
          </a:xfrm>
        </p:spPr>
        <p:txBody>
          <a:bodyPr>
            <a:noAutofit/>
          </a:bodyPr>
          <a:lstStyle/>
          <a:p>
            <a:r>
              <a:rPr lang="en-GB" sz="2100" dirty="0"/>
              <a:t>Limited human, equipment and technology capacity;</a:t>
            </a:r>
          </a:p>
          <a:p>
            <a:r>
              <a:rPr lang="en-GB" sz="2100" dirty="0"/>
              <a:t>The risk assessments are done by different stakeholders using  </a:t>
            </a:r>
            <a:r>
              <a:rPr lang="en-GB" sz="2100" b="1" dirty="0"/>
              <a:t>different approaches without coordination</a:t>
            </a:r>
            <a:r>
              <a:rPr lang="en-GB" sz="2100" dirty="0"/>
              <a:t>; </a:t>
            </a:r>
          </a:p>
          <a:p>
            <a:pPr lvl="0"/>
            <a:r>
              <a:rPr lang="en-GB" sz="2100" b="1" dirty="0"/>
              <a:t>Under-utilised</a:t>
            </a:r>
            <a:r>
              <a:rPr lang="en-GB" sz="2100" dirty="0"/>
              <a:t> of the Products of risk assessment by all stakeholders in Disaster Risk Management;</a:t>
            </a:r>
            <a:endParaRPr lang="en-US" sz="2100" dirty="0"/>
          </a:p>
          <a:p>
            <a:pPr lvl="0"/>
            <a:r>
              <a:rPr lang="en-GB" sz="2100" dirty="0"/>
              <a:t>Due to </a:t>
            </a:r>
            <a:r>
              <a:rPr lang="en-US" sz="2100" dirty="0"/>
              <a:t>climate change, population growth, urbanization and environmental degradation implies compounded risks which </a:t>
            </a:r>
            <a:r>
              <a:rPr lang="en-US" sz="2100" b="1" dirty="0"/>
              <a:t>require new knowledge and approaches of conducting multi-risk assessments</a:t>
            </a:r>
            <a:r>
              <a:rPr lang="en-US" sz="2100" dirty="0"/>
              <a:t>; </a:t>
            </a:r>
          </a:p>
          <a:p>
            <a:pPr lvl="0"/>
            <a:r>
              <a:rPr lang="en-GB" sz="2100" dirty="0"/>
              <a:t>Lack of actionable programme/ project after assessment; </a:t>
            </a:r>
            <a:endParaRPr lang="en-US" sz="2100" dirty="0"/>
          </a:p>
          <a:p>
            <a:r>
              <a:rPr lang="en-US" sz="2100" dirty="0"/>
              <a:t>Inadequate funding of future risk assessments.</a:t>
            </a:r>
          </a:p>
          <a:p>
            <a:pPr marL="0" indent="0">
              <a:buNone/>
            </a:pPr>
            <a:endParaRPr lang="en-US" altLang="en-US" sz="15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000" y="911256"/>
            <a:ext cx="6858000" cy="681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700" b="1" dirty="0"/>
              <a:t>Challenges</a:t>
            </a:r>
            <a:endParaRPr lang="en-CA" alt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7004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ubtitle 2"/>
          <p:cNvSpPr>
            <a:spLocks noGrp="1"/>
          </p:cNvSpPr>
          <p:nvPr>
            <p:ph type="subTitle" idx="1"/>
          </p:nvPr>
        </p:nvSpPr>
        <p:spPr>
          <a:xfrm>
            <a:off x="2027636" y="2814638"/>
            <a:ext cx="5088731" cy="695325"/>
          </a:xfrm>
        </p:spPr>
        <p:txBody>
          <a:bodyPr anchor="b">
            <a:normAutofit fontScale="77500" lnSpcReduction="20000"/>
          </a:bodyPr>
          <a:lstStyle/>
          <a:p>
            <a:pPr algn="ctr" eaLnBrk="1" hangingPunct="1"/>
            <a:r>
              <a:rPr lang="en-US" altLang="en-US" sz="2100">
                <a:solidFill>
                  <a:srgbClr val="8B2E27"/>
                </a:solidFill>
                <a:latin typeface="Century Gothic" panose="020B0502020202020204" pitchFamily="34" charset="0"/>
              </a:rPr>
              <a:t>www.understandrisk.org/URfinance</a:t>
            </a:r>
          </a:p>
          <a:p>
            <a:pPr algn="ctr" eaLnBrk="1" hangingPunct="1"/>
            <a:r>
              <a:rPr lang="en-US" altLang="en-US" sz="3000">
                <a:solidFill>
                  <a:srgbClr val="8B2E27"/>
                </a:solidFill>
                <a:latin typeface="Century Gothic" panose="020B0502020202020204" pitchFamily="34" charset="0"/>
              </a:rPr>
              <a:t>#URfAfrica</a:t>
            </a:r>
          </a:p>
        </p:txBody>
      </p:sp>
    </p:spTree>
    <p:extLst>
      <p:ext uri="{BB962C8B-B14F-4D97-AF65-F5344CB8AC3E}">
        <p14:creationId xmlns:p14="http://schemas.microsoft.com/office/powerpoint/2010/main" val="118008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130" y="2198193"/>
            <a:ext cx="7667740" cy="1090088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892A2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RISKS?</a:t>
            </a:r>
            <a:endParaRPr lang="en-US" sz="4800" dirty="0">
              <a:solidFill>
                <a:srgbClr val="892A2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9759" y="4084042"/>
            <a:ext cx="5864483" cy="606601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Wednesday, November 18, 2015 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African Union – Addis Ababa, Ethiopia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6015" y="2973878"/>
            <a:ext cx="8471970" cy="1090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892A22"/>
                </a:solidFill>
                <a:latin typeface="Century Gothic" panose="020B0502020202020204" pitchFamily="34" charset="0"/>
              </a:rPr>
              <a:t>A sample set of risk assessments from across the region and how to use them </a:t>
            </a:r>
            <a:endParaRPr lang="en-US" sz="2400" dirty="0">
              <a:solidFill>
                <a:srgbClr val="892A2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ADDRESSING CHALLENGES - Appendix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000" b="1" dirty="0" smtClean="0">
                <a:solidFill>
                  <a:srgbClr val="0000CC"/>
                </a:solidFill>
              </a:rPr>
              <a:t>Better </a:t>
            </a:r>
            <a:r>
              <a:rPr lang="en-US" sz="2000" b="1" dirty="0">
                <a:solidFill>
                  <a:srgbClr val="0000CC"/>
                </a:solidFill>
              </a:rPr>
              <a:t>u</a:t>
            </a:r>
            <a:r>
              <a:rPr lang="en-US" sz="2000" b="1" dirty="0" smtClean="0">
                <a:solidFill>
                  <a:srgbClr val="0000CC"/>
                </a:solidFill>
              </a:rPr>
              <a:t>nderstanding of disaster </a:t>
            </a:r>
            <a:r>
              <a:rPr lang="en-US" sz="2000" b="1" dirty="0">
                <a:solidFill>
                  <a:srgbClr val="0000CC"/>
                </a:solidFill>
              </a:rPr>
              <a:t>risk and enhancing risk </a:t>
            </a:r>
            <a:r>
              <a:rPr lang="en-US" sz="2000" b="1" dirty="0" smtClean="0">
                <a:solidFill>
                  <a:srgbClr val="0000CC"/>
                </a:solidFill>
              </a:rPr>
              <a:t>awareness for improved DRM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/>
              <a:t>Involvement of public</a:t>
            </a:r>
            <a:r>
              <a:rPr lang="en-US" sz="2000" dirty="0"/>
              <a:t> </a:t>
            </a:r>
            <a:r>
              <a:rPr lang="en-US" sz="2000" dirty="0" smtClean="0"/>
              <a:t>sector, private sector and civil society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/>
              <a:t>Regional </a:t>
            </a:r>
            <a:r>
              <a:rPr lang="en-US" sz="2000" dirty="0"/>
              <a:t>collaboration </a:t>
            </a:r>
            <a:r>
              <a:rPr lang="en-US" sz="2000" dirty="0" smtClean="0"/>
              <a:t>to share experience to promote better preparedness and disaster risk management </a:t>
            </a:r>
            <a:endParaRPr lang="en-US" sz="2000" dirty="0"/>
          </a:p>
          <a:p>
            <a:pPr algn="just"/>
            <a:r>
              <a:rPr lang="en-US" sz="2000" b="1" dirty="0" smtClean="0">
                <a:solidFill>
                  <a:srgbClr val="0000CC"/>
                </a:solidFill>
              </a:rPr>
              <a:t>Strengthening </a:t>
            </a:r>
            <a:r>
              <a:rPr lang="en-US" sz="2000" b="1" dirty="0">
                <a:solidFill>
                  <a:srgbClr val="0000CC"/>
                </a:solidFill>
              </a:rPr>
              <a:t>governance and institutions to </a:t>
            </a:r>
            <a:r>
              <a:rPr lang="en-US" sz="2000" b="1" dirty="0" smtClean="0">
                <a:solidFill>
                  <a:srgbClr val="0000CC"/>
                </a:solidFill>
              </a:rPr>
              <a:t>better manage </a:t>
            </a:r>
            <a:r>
              <a:rPr lang="en-US" sz="2000" b="1" dirty="0">
                <a:solidFill>
                  <a:srgbClr val="0000CC"/>
                </a:solidFill>
              </a:rPr>
              <a:t>disaster </a:t>
            </a:r>
            <a:r>
              <a:rPr lang="en-US" sz="2000" b="1" dirty="0" smtClean="0">
                <a:solidFill>
                  <a:srgbClr val="0000CC"/>
                </a:solidFill>
              </a:rPr>
              <a:t>risk</a:t>
            </a:r>
            <a:r>
              <a:rPr lang="en-US" sz="2000" b="1" dirty="0" smtClean="0"/>
              <a:t>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/>
              <a:t>Demarcate who is responsible for and does what for DRM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/>
              <a:t>Technical capacity building to operate </a:t>
            </a:r>
            <a:r>
              <a:rPr lang="en-US" sz="2000" dirty="0"/>
              <a:t>and interpret </a:t>
            </a:r>
            <a:r>
              <a:rPr lang="en-US" sz="2000" dirty="0" smtClean="0"/>
              <a:t>risk modeling tools</a:t>
            </a:r>
          </a:p>
          <a:p>
            <a:pPr algn="just"/>
            <a:r>
              <a:rPr lang="en-US" sz="2000" b="1" dirty="0">
                <a:solidFill>
                  <a:srgbClr val="0000CC"/>
                </a:solidFill>
              </a:rPr>
              <a:t>Investing in economic and fiscal </a:t>
            </a:r>
            <a:r>
              <a:rPr lang="en-US" sz="2000" b="1" dirty="0" smtClean="0">
                <a:solidFill>
                  <a:srgbClr val="0000CC"/>
                </a:solidFill>
              </a:rPr>
              <a:t>resilience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/>
              <a:t>Adopt a </a:t>
            </a:r>
            <a:r>
              <a:rPr lang="en-US" sz="2000" i="1" dirty="0" smtClean="0"/>
              <a:t>‘</a:t>
            </a:r>
            <a:r>
              <a:rPr lang="en-US" sz="2000" i="1" dirty="0"/>
              <a:t>risk layer </a:t>
            </a:r>
            <a:r>
              <a:rPr lang="en-US" sz="2000" i="1" dirty="0" smtClean="0"/>
              <a:t>based’</a:t>
            </a:r>
            <a:r>
              <a:rPr lang="en-US" sz="2000" dirty="0" smtClean="0"/>
              <a:t> </a:t>
            </a:r>
            <a:r>
              <a:rPr lang="en-US" sz="2000" dirty="0"/>
              <a:t>approach </a:t>
            </a:r>
            <a:r>
              <a:rPr lang="en-US" sz="2000" dirty="0" smtClean="0"/>
              <a:t>with resources allocated based on </a:t>
            </a:r>
            <a:r>
              <a:rPr lang="en-US" sz="2000" dirty="0"/>
              <a:t>the varying levels of risk facing the </a:t>
            </a:r>
            <a:r>
              <a:rPr lang="en-US" sz="2000" dirty="0" smtClean="0"/>
              <a:t>country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/>
              <a:t>Consider combination of different </a:t>
            </a:r>
            <a:r>
              <a:rPr lang="en-US" sz="2000" dirty="0"/>
              <a:t>financing </a:t>
            </a:r>
            <a:r>
              <a:rPr lang="en-US" sz="2000" dirty="0" smtClean="0"/>
              <a:t>mechanisms </a:t>
            </a:r>
            <a:r>
              <a:rPr lang="en-US" sz="2000" i="1" dirty="0" smtClean="0"/>
              <a:t>(a priori and ex ante)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/>
              <a:t>Encourage </a:t>
            </a:r>
            <a:r>
              <a:rPr lang="en-US" sz="2000" dirty="0"/>
              <a:t>p</a:t>
            </a:r>
            <a:r>
              <a:rPr lang="en-US" sz="2000" dirty="0" smtClean="0"/>
              <a:t>rivate </a:t>
            </a:r>
            <a:r>
              <a:rPr lang="en-US" sz="2000" dirty="0"/>
              <a:t>households </a:t>
            </a:r>
            <a:r>
              <a:rPr lang="en-US" sz="2000" dirty="0" smtClean="0"/>
              <a:t>to </a:t>
            </a:r>
            <a:r>
              <a:rPr lang="en-US" sz="2000" dirty="0"/>
              <a:t>insure their houses and assets </a:t>
            </a:r>
            <a:r>
              <a:rPr lang="en-US" sz="2000" dirty="0" smtClean="0"/>
              <a:t>to reduce their </a:t>
            </a:r>
            <a:r>
              <a:rPr lang="en-US" sz="2000" dirty="0"/>
              <a:t>vulnerability to </a:t>
            </a:r>
            <a:r>
              <a:rPr lang="en-US" sz="2000" dirty="0" smtClean="0"/>
              <a:t>disasters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28623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OUTPUT - Appendix</a:t>
            </a:r>
            <a:b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b="1" dirty="0" smtClean="0">
                <a:solidFill>
                  <a:srgbClr val="0000CC"/>
                </a:solidFill>
              </a:rPr>
              <a:t>RISK </a:t>
            </a:r>
            <a:r>
              <a:rPr lang="en-US" sz="2700" b="1" dirty="0">
                <a:solidFill>
                  <a:srgbClr val="0000CC"/>
                </a:solidFill>
              </a:rPr>
              <a:t>LAYERED APPROACH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37" y="1696244"/>
            <a:ext cx="7629525" cy="4333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906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9"/>
          <p:cNvSpPr>
            <a:spLocks noChangeArrowheads="1"/>
          </p:cNvSpPr>
          <p:nvPr/>
        </p:nvSpPr>
        <p:spPr bwMode="auto">
          <a:xfrm>
            <a:off x="3042047" y="4165708"/>
            <a:ext cx="560784" cy="207749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5400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13315" name="Rectangle 29"/>
          <p:cNvSpPr>
            <a:spLocks noChangeArrowheads="1"/>
          </p:cNvSpPr>
          <p:nvPr/>
        </p:nvSpPr>
        <p:spPr bwMode="auto">
          <a:xfrm>
            <a:off x="2993232" y="4395498"/>
            <a:ext cx="560785" cy="207749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5400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1331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964531" y="1481138"/>
            <a:ext cx="61722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1650">
                <a:solidFill>
                  <a:srgbClr val="C01933"/>
                </a:solidFill>
              </a:rPr>
              <a:t>Global Probabilistic Risk Assessment</a:t>
            </a:r>
            <a:r>
              <a:rPr lang="en-GB" altLang="en-US" sz="1650"/>
              <a:t/>
            </a:r>
            <a:br>
              <a:rPr lang="en-GB" altLang="en-US" sz="1650"/>
            </a:br>
            <a:r>
              <a:rPr lang="en-GB" altLang="en-US" sz="1650"/>
              <a:t/>
            </a:r>
            <a:br>
              <a:rPr lang="en-GB" altLang="en-US" sz="1650"/>
            </a:br>
            <a:endParaRPr lang="en-US" altLang="en-US" sz="1650" b="1">
              <a:solidFill>
                <a:srgbClr val="C01933"/>
              </a:solidFill>
            </a:endParaRP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1"/>
          <a:stretch>
            <a:fillRect/>
          </a:stretch>
        </p:blipFill>
        <p:spPr bwMode="auto">
          <a:xfrm>
            <a:off x="1802607" y="1863329"/>
            <a:ext cx="6198394" cy="397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"/>
          <p:cNvSpPr>
            <a:spLocks noChangeArrowheads="1"/>
          </p:cNvSpPr>
          <p:nvPr/>
        </p:nvSpPr>
        <p:spPr bwMode="auto">
          <a:xfrm>
            <a:off x="4787503" y="5481637"/>
            <a:ext cx="24652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en-US" sz="1350">
                <a:solidFill>
                  <a:srgbClr val="000000"/>
                </a:solidFill>
                <a:latin typeface="Segoe UI" panose="020B0502040204020203" pitchFamily="34" charset="0"/>
              </a:rPr>
              <a:t>http://risk.preventionweb.net/</a:t>
            </a:r>
            <a:endParaRPr lang="en-CA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1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980010" y="1545431"/>
            <a:ext cx="61722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1650">
                <a:solidFill>
                  <a:srgbClr val="C01933"/>
                </a:solidFill>
              </a:rPr>
              <a:t>Flood Hazard Model:</a:t>
            </a:r>
            <a:r>
              <a:rPr lang="en-GB" altLang="en-US" sz="1800"/>
              <a:t/>
            </a:r>
            <a:br>
              <a:rPr lang="en-GB" altLang="en-US" sz="1800"/>
            </a:br>
            <a:endParaRPr lang="en-US" altLang="en-US" sz="1650" b="1">
              <a:solidFill>
                <a:srgbClr val="C01933"/>
              </a:solidFill>
            </a:endParaRP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978819" y="1854994"/>
            <a:ext cx="65353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</a:pPr>
            <a:r>
              <a:rPr lang="en-GB" altLang="en-US" sz="1350">
                <a:solidFill>
                  <a:srgbClr val="000000"/>
                </a:solidFill>
              </a:rPr>
              <a:t>Flood model:  6 hazard return periods - 1Km  grid (original at 90 mts resolution)</a:t>
            </a:r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4941094"/>
            <a:ext cx="6477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24277" r="650" b="6950"/>
          <a:stretch>
            <a:fillRect/>
          </a:stretch>
        </p:blipFill>
        <p:spPr bwMode="auto">
          <a:xfrm>
            <a:off x="933450" y="2132410"/>
            <a:ext cx="8208169" cy="545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9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980010" y="1545431"/>
            <a:ext cx="7290197" cy="62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GB" altLang="en-US" sz="1650">
                <a:solidFill>
                  <a:srgbClr val="C01933"/>
                </a:solidFill>
              </a:rPr>
              <a:t>Cyclone Wind Hazard Model                Tsunami Hazard Model</a:t>
            </a:r>
            <a:r>
              <a:rPr lang="en-GB" altLang="en-US" sz="1800"/>
              <a:t/>
            </a:r>
            <a:br>
              <a:rPr lang="en-GB" altLang="en-US" sz="1800"/>
            </a:br>
            <a:endParaRPr lang="en-US" altLang="en-US" sz="1650" b="1">
              <a:solidFill>
                <a:srgbClr val="C01933"/>
              </a:solidFill>
            </a:endParaRPr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1978819" y="1854994"/>
            <a:ext cx="65353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ts val="900"/>
              </a:spcBef>
              <a:spcAft>
                <a:spcPts val="900"/>
              </a:spcAft>
            </a:pPr>
            <a:r>
              <a:rPr lang="en-GB" altLang="en-US" sz="1350">
                <a:solidFill>
                  <a:srgbClr val="000000"/>
                </a:solidFill>
              </a:rPr>
              <a:t> 6 hazard return periods - 5Km  grid                    500 mts runup </a:t>
            </a: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3" t="19949" r="693" b="17577"/>
          <a:stretch>
            <a:fillRect/>
          </a:stretch>
        </p:blipFill>
        <p:spPr bwMode="auto">
          <a:xfrm>
            <a:off x="1347788" y="2114551"/>
            <a:ext cx="7183041" cy="40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61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3471</TotalTime>
  <Words>2457</Words>
  <Application>Microsoft Office PowerPoint</Application>
  <PresentationFormat>On-screen Show (4:3)</PresentationFormat>
  <Paragraphs>523</Paragraphs>
  <Slides>68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85" baseType="lpstr">
      <vt:lpstr>MS Mincho</vt:lpstr>
      <vt:lpstr>ＭＳ Ｐゴシック</vt:lpstr>
      <vt:lpstr>ＭＳ Ｐゴシック</vt:lpstr>
      <vt:lpstr>SimSun</vt:lpstr>
      <vt:lpstr>Arial</vt:lpstr>
      <vt:lpstr>Avenir Heavy</vt:lpstr>
      <vt:lpstr>Calibri</vt:lpstr>
      <vt:lpstr>Century Gothic</vt:lpstr>
      <vt:lpstr>Droid Sans</vt:lpstr>
      <vt:lpstr>Georgia</vt:lpstr>
      <vt:lpstr>Segoe UI</vt:lpstr>
      <vt:lpstr>TitilliumText22L Light</vt:lpstr>
      <vt:lpstr>Wingdings</vt:lpstr>
      <vt:lpstr>Office Theme</vt:lpstr>
      <vt:lpstr>1_Office Theme</vt:lpstr>
      <vt:lpstr>2_Office Theme</vt:lpstr>
      <vt:lpstr>Default Design</vt:lpstr>
      <vt:lpstr>WHAT RISKS?</vt:lpstr>
      <vt:lpstr>Global Risk Model Preliminary National Risk Profiles for African Countries</vt:lpstr>
      <vt:lpstr>UNISDR mission </vt:lpstr>
      <vt:lpstr>Some of UNISDR activities and products: </vt:lpstr>
      <vt:lpstr>PowerPoint Presentation</vt:lpstr>
      <vt:lpstr>PowerPoint Presentation</vt:lpstr>
      <vt:lpstr>Global Probabilistic Risk Assessment  </vt:lpstr>
      <vt:lpstr>Flood Hazard Model: </vt:lpstr>
      <vt:lpstr>Cyclone Wind Hazard Model                Tsunami Hazard Model </vt:lpstr>
      <vt:lpstr>Cyclone Storm Surge Hazard Model                 </vt:lpstr>
      <vt:lpstr>Risk components - Exposure </vt:lpstr>
      <vt:lpstr>Risk metrics at country  (province level soon) </vt:lpstr>
      <vt:lpstr>Preliminary National Risk Profiles  </vt:lpstr>
      <vt:lpstr>Thank you</vt:lpstr>
      <vt:lpstr>PowerPoint Presentation</vt:lpstr>
      <vt:lpstr>Unveiling Earthquake Risk in Africa</vt:lpstr>
      <vt:lpstr>PowerPoint Presentation</vt:lpstr>
      <vt:lpstr>SSAHARA Project – GEM + USAID Sub-Saharan Hazard and Risk Assessment</vt:lpstr>
      <vt:lpstr>SSAHARA – Outputs A wide spectrum of outputs to support decision-making.</vt:lpstr>
      <vt:lpstr>SSAHARA – Seismic Hazard Collaboration between Africa Array and GEM.</vt:lpstr>
      <vt:lpstr>SSAHARA – Exposure Data regarding the built-up environment (buildings).</vt:lpstr>
      <vt:lpstr>SSAHARA – Exposure Data regarding infrastructure produced by ImageCAT and GFDRR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Sendai Framework for Disaster Risk Reduction</vt:lpstr>
      <vt:lpstr>PowerPoint Presentation</vt:lpstr>
      <vt:lpstr>South West Indian Ocean  Risk Assessment and Financing Initiative</vt:lpstr>
      <vt:lpstr>SUMMARY (1)</vt:lpstr>
      <vt:lpstr>SUMMARY (2)</vt:lpstr>
      <vt:lpstr>OUTPUT (1)</vt:lpstr>
      <vt:lpstr>OUTPUT (2)</vt:lpstr>
      <vt:lpstr>CHALLENGES (1)</vt:lpstr>
      <vt:lpstr>CHALLENGES (2) </vt:lpstr>
      <vt:lpstr>BENEFITS</vt:lpstr>
      <vt:lpstr>PowerPoint Presentation</vt:lpstr>
      <vt:lpstr>PowerPoint Presentation</vt:lpstr>
      <vt:lpstr>National Risk Atlas of Rwanda</vt:lpstr>
      <vt:lpstr>Summary</vt:lpstr>
      <vt:lpstr>Outputs: Exposed elements</vt:lpstr>
      <vt:lpstr>Outputs: Drought assessment</vt:lpstr>
      <vt:lpstr>Outputs: Landslide assessment</vt:lpstr>
      <vt:lpstr>Outputs: Hazard maps (earthquake)</vt:lpstr>
      <vt:lpstr>Outputs: Hazard maps (windstorms)</vt:lpstr>
      <vt:lpstr>Challenges</vt:lpstr>
      <vt:lpstr>Benefits</vt:lpstr>
      <vt:lpstr>PowerPoint Presentation</vt:lpstr>
      <vt:lpstr>Landslide Risk Assessment, Bududa district – Uganda</vt:lpstr>
      <vt:lpstr>Summary</vt:lpstr>
      <vt:lpstr> Landslide occurrence over a period of time </vt:lpstr>
      <vt:lpstr>Output 2 :Landslide susceptibility map of Bududa district</vt:lpstr>
      <vt:lpstr>Challenges</vt:lpstr>
      <vt:lpstr>Benefits</vt:lpstr>
      <vt:lpstr>PowerPoint Presentation</vt:lpstr>
      <vt:lpstr>DISASTER RISK ASSESSMENT IN MALAWI:  An Overview</vt:lpstr>
      <vt:lpstr>Disasters in Malawi</vt:lpstr>
      <vt:lpstr>Risk assessment</vt:lpstr>
      <vt:lpstr>Risk assessments done in Malawi</vt:lpstr>
      <vt:lpstr>Integrated Flood Risk Analysis of Shire</vt:lpstr>
      <vt:lpstr>PowerPoint Presentation</vt:lpstr>
      <vt:lpstr>Importance of risk assessment to Malawi</vt:lpstr>
      <vt:lpstr>Challenges</vt:lpstr>
      <vt:lpstr>PowerPoint Presentation</vt:lpstr>
      <vt:lpstr>WHAT RISKS?</vt:lpstr>
      <vt:lpstr>ADDRESSING CHALLENGES - Appendix</vt:lpstr>
      <vt:lpstr> OUTPUT - Appendix RISK LAYERED APPROACH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Alonso-Hallifax</dc:creator>
  <cp:lastModifiedBy>Elizabeth Lucia Sara Alonso-Hallifax</cp:lastModifiedBy>
  <cp:revision>40</cp:revision>
  <dcterms:created xsi:type="dcterms:W3CDTF">2015-10-11T13:43:56Z</dcterms:created>
  <dcterms:modified xsi:type="dcterms:W3CDTF">2016-02-11T16:54:05Z</dcterms:modified>
</cp:coreProperties>
</file>