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1"/>
  </p:sldMasterIdLst>
  <p:notesMasterIdLst>
    <p:notesMasterId r:id="rId16"/>
  </p:notesMasterIdLst>
  <p:handoutMasterIdLst>
    <p:handoutMasterId r:id="rId17"/>
  </p:handoutMasterIdLst>
  <p:sldIdLst>
    <p:sldId id="690" r:id="rId2"/>
    <p:sldId id="751" r:id="rId3"/>
    <p:sldId id="732" r:id="rId4"/>
    <p:sldId id="714" r:id="rId5"/>
    <p:sldId id="748" r:id="rId6"/>
    <p:sldId id="750" r:id="rId7"/>
    <p:sldId id="735" r:id="rId8"/>
    <p:sldId id="737" r:id="rId9"/>
    <p:sldId id="742" r:id="rId10"/>
    <p:sldId id="739" r:id="rId11"/>
    <p:sldId id="740" r:id="rId12"/>
    <p:sldId id="746" r:id="rId13"/>
    <p:sldId id="734" r:id="rId14"/>
    <p:sldId id="741" r:id="rId15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8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go" initials="" lastIdx="17" clrIdx="0"/>
  <p:cmAuthor id="1" name="Brugo" initials="B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95FC"/>
    <a:srgbClr val="FF9933"/>
    <a:srgbClr val="5FA0FF"/>
    <a:srgbClr val="002AFE"/>
    <a:srgbClr val="CCFF66"/>
    <a:srgbClr val="B2B2B2"/>
    <a:srgbClr val="FF3300"/>
    <a:srgbClr val="FEF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73821" autoAdjust="0"/>
  </p:normalViewPr>
  <p:slideViewPr>
    <p:cSldViewPr snapToGrid="0">
      <p:cViewPr varScale="1">
        <p:scale>
          <a:sx n="62" d="100"/>
          <a:sy n="62" d="100"/>
        </p:scale>
        <p:origin x="1344" y="21"/>
      </p:cViewPr>
      <p:guideLst>
        <p:guide orient="horz" pos="1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42" d="100"/>
          <a:sy n="142" d="100"/>
        </p:scale>
        <p:origin x="1949" y="82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>
            <a:lvl1pPr defTabSz="931956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5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>
            <a:lvl1pPr algn="r" defTabSz="931956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5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b" anchorCtr="0" compatLnSpc="1">
            <a:prstTxWarp prst="textNoShape">
              <a:avLst/>
            </a:prstTxWarp>
          </a:bodyPr>
          <a:lstStyle>
            <a:lvl1pPr defTabSz="931956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5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b" anchorCtr="0" compatLnSpc="1">
            <a:prstTxWarp prst="textNoShape">
              <a:avLst/>
            </a:prstTxWarp>
          </a:bodyPr>
          <a:lstStyle>
            <a:lvl1pPr algn="r" defTabSz="931956">
              <a:defRPr sz="1200">
                <a:cs typeface="+mn-cs"/>
              </a:defRPr>
            </a:lvl1pPr>
          </a:lstStyle>
          <a:p>
            <a:pPr>
              <a:defRPr/>
            </a:pPr>
            <a:fld id="{DB4DC813-215F-479A-ACF3-C5DBFC570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2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>
            <a:lvl1pPr defTabSz="931956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325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>
            <a:lvl1pPr algn="r" defTabSz="931956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8" y="3328988"/>
            <a:ext cx="681672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b" anchorCtr="0" compatLnSpc="1">
            <a:prstTxWarp prst="textNoShape">
              <a:avLst/>
            </a:prstTxWarp>
          </a:bodyPr>
          <a:lstStyle>
            <a:lvl1pPr defTabSz="931956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325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b" anchorCtr="0" compatLnSpc="1">
            <a:prstTxWarp prst="textNoShape">
              <a:avLst/>
            </a:prstTxWarp>
          </a:bodyPr>
          <a:lstStyle>
            <a:lvl1pPr algn="r" defTabSz="931956">
              <a:defRPr sz="1200">
                <a:cs typeface="+mn-cs"/>
              </a:defRPr>
            </a:lvl1pPr>
          </a:lstStyle>
          <a:p>
            <a:pPr>
              <a:defRPr/>
            </a:pPr>
            <a:fld id="{3BB654F9-9E87-44F8-A693-866AAA894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33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3F70FB6A-6422-42DA-AF0A-334607225EE9}" type="slidenum">
              <a:rPr lang="en-US" smtClean="0">
                <a:solidFill>
                  <a:srgbClr val="000000"/>
                </a:solidFill>
                <a:cs typeface="Arial" charset="0"/>
              </a:rPr>
              <a:pPr defTabSz="931863"/>
              <a:t>1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3328988"/>
            <a:ext cx="7439025" cy="3155950"/>
          </a:xfrm>
          <a:noFill/>
          <a:ln/>
        </p:spPr>
        <p:txBody>
          <a:bodyPr/>
          <a:lstStyle/>
          <a:p>
            <a:pPr eaLnBrk="1" hangingPunct="1"/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988659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654F9-9E87-44F8-A693-866AAA894A5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85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654F9-9E87-44F8-A693-866AAA894A5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27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654F9-9E87-44F8-A693-866AAA894A5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02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Not bottom-up or top-down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Cross-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jurisdicational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 and organizational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Focus on learning and experimentation: skunkworks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654F9-9E87-44F8-A693-866AAA894A5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6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100" dirty="0" smtClean="0">
                <a:latin typeface="Calibri" pitchFamily="34" charset="0"/>
                <a:ea typeface="Kozuka Mincho Pro EL"/>
                <a:cs typeface="Kozuka Mincho Pro EL"/>
              </a:rPr>
              <a:t>A war on fire was waged for more than 70 years among public land management agencies,</a:t>
            </a:r>
            <a:r>
              <a:rPr lang="en-US" sz="1100" baseline="0" dirty="0" smtClean="0">
                <a:latin typeface="Calibri" pitchFamily="34" charset="0"/>
                <a:ea typeface="Kozuka Mincho Pro EL"/>
                <a:cs typeface="Kozuka Mincho Pro EL"/>
              </a:rPr>
              <a:t> worldwide.</a:t>
            </a:r>
            <a:endParaRPr lang="en-US" sz="1100" dirty="0" smtClean="0">
              <a:latin typeface="Calibri" pitchFamily="34" charset="0"/>
              <a:ea typeface="Kozuka Mincho Pro EL"/>
              <a:cs typeface="Kozuka Mincho Pro EL"/>
            </a:endParaRPr>
          </a:p>
          <a:p>
            <a:pPr eaLnBrk="1" hangingPunct="1">
              <a:lnSpc>
                <a:spcPct val="90000"/>
              </a:lnSpc>
            </a:pPr>
            <a:endParaRPr lang="en-US" sz="1100" dirty="0" smtClean="0">
              <a:latin typeface="Calibri" pitchFamily="34" charset="0"/>
              <a:ea typeface="Kozuka Mincho Pro EL"/>
              <a:cs typeface="Kozuka Mincho Pro EL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100" dirty="0" smtClean="0">
                <a:latin typeface="Calibri" pitchFamily="34" charset="0"/>
                <a:ea typeface="Kozuka Mincho Pro EL"/>
                <a:cs typeface="Kozuka Mincho Pro EL"/>
              </a:rPr>
              <a:t>Frustrated transition from the 1970’s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100" dirty="0" smtClean="0">
                <a:latin typeface="Calibri" pitchFamily="34" charset="0"/>
                <a:ea typeface="Kozuka Mincho Pro EL"/>
                <a:cs typeface="Kozuka Mincho Pro EL"/>
              </a:rPr>
              <a:t>Disturbance ecology, Let-burn policies and prescribed fire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100" dirty="0" smtClean="0">
                <a:latin typeface="Calibri" pitchFamily="34" charset="0"/>
                <a:ea typeface="Kozuka Mincho Pro EL"/>
                <a:cs typeface="Kozuka Mincho Pro EL"/>
              </a:rPr>
              <a:t>But, steps toward change were tentative, sporadic, and have not taken hold.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100" dirty="0" smtClean="0">
                <a:latin typeface="Calibri" pitchFamily="34" charset="0"/>
                <a:ea typeface="Kozuka Mincho Pro EL"/>
                <a:cs typeface="Kozuka Mincho Pro EL"/>
              </a:rPr>
              <a:t>More than 98% of fires, regardless of ignition, were suppressed through 2005. </a:t>
            </a:r>
          </a:p>
          <a:p>
            <a:pPr eaLnBrk="1" hangingPunct="1">
              <a:lnSpc>
                <a:spcPct val="90000"/>
              </a:lnSpc>
            </a:pPr>
            <a:endParaRPr lang="en-US" sz="1100" dirty="0" smtClean="0">
              <a:latin typeface="Calibri" pitchFamily="34" charset="0"/>
              <a:ea typeface="Kozuka Mincho Pro EL"/>
              <a:cs typeface="Kozuka Mincho Pro EL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100" dirty="0" smtClean="0">
                <a:latin typeface="Calibri" pitchFamily="34" charset="0"/>
                <a:ea typeface="Kozuka Mincho Pro EL"/>
                <a:cs typeface="Kozuka Mincho Pro EL"/>
              </a:rPr>
              <a:t>Crisis of late 1990s:</a:t>
            </a:r>
            <a:r>
              <a:rPr lang="en-US" sz="1100" baseline="0" dirty="0" smtClean="0">
                <a:latin typeface="Calibri" pitchFamily="34" charset="0"/>
                <a:ea typeface="Kozuka Mincho Pro EL"/>
                <a:cs typeface="Kozuka Mincho Pro EL"/>
              </a:rPr>
              <a:t> </a:t>
            </a:r>
            <a:r>
              <a:rPr lang="en-US" sz="1100" dirty="0" smtClean="0">
                <a:latin typeface="Calibri" pitchFamily="34" charset="0"/>
                <a:ea typeface="Kozuka Mincho Pro EL"/>
                <a:cs typeface="Kozuka Mincho Pro EL"/>
              </a:rPr>
              <a:t>WUI, Increasing incidence and magnitude of fire, Increasing costs of containment</a:t>
            </a:r>
          </a:p>
          <a:p>
            <a:pPr eaLnBrk="1" hangingPunct="1">
              <a:lnSpc>
                <a:spcPct val="90000"/>
              </a:lnSpc>
            </a:pPr>
            <a:r>
              <a:rPr lang="en-US" sz="1100" dirty="0" smtClean="0">
                <a:latin typeface="Calibri" pitchFamily="34" charset="0"/>
                <a:ea typeface="Kozuka Mincho Pro EL"/>
                <a:cs typeface="Kozuka Mincho Pro EL"/>
              </a:rPr>
              <a:t>Opportunity: Policy Responses: U.S. Healthy Forests Restoration Act and National Fire Plan: recognize the importance of restoring fire adapted ecosystems</a:t>
            </a:r>
          </a:p>
          <a:p>
            <a:pPr eaLnBrk="1" hangingPunct="1">
              <a:lnSpc>
                <a:spcPct val="90000"/>
              </a:lnSpc>
            </a:pPr>
            <a:endParaRPr lang="en-US" sz="1100" dirty="0" smtClean="0">
              <a:latin typeface="Calibri" pitchFamily="34" charset="0"/>
              <a:ea typeface="Kozuka Mincho Pro EL"/>
              <a:cs typeface="Kozuka Mincho Pro EL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100" dirty="0" smtClean="0">
                <a:latin typeface="Calibri" pitchFamily="34" charset="0"/>
                <a:ea typeface="Kozuka Mincho Pro EL"/>
                <a:cs typeface="Kozuka Mincho Pro EL"/>
              </a:rPr>
              <a:t>Enduring Obstacles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100" dirty="0" smtClean="0">
                <a:latin typeface="Calibri" pitchFamily="34" charset="0"/>
                <a:ea typeface="Kozuka Mincho Pro EL"/>
                <a:cs typeface="Kozuka Mincho Pro EL"/>
              </a:rPr>
              <a:t>Agency firefighting culture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100" dirty="0" smtClean="0">
                <a:latin typeface="Calibri" pitchFamily="34" charset="0"/>
                <a:ea typeface="Kozuka Mincho Pro EL"/>
                <a:cs typeface="Kozuka Mincho Pro EL"/>
              </a:rPr>
              <a:t>Jurisdictions, budgets and incentives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100" dirty="0" smtClean="0">
                <a:latin typeface="Calibri" pitchFamily="34" charset="0"/>
                <a:ea typeface="Kozuka Mincho Pro EL"/>
                <a:cs typeface="Kozuka Mincho Pro EL"/>
              </a:rPr>
              <a:t>Practice on the ground is slow to change, tied to professional identity, alternative tools and training, etc. </a:t>
            </a:r>
          </a:p>
          <a:p>
            <a:pPr eaLnBrk="1" hangingPunct="1"/>
            <a:endParaRPr lang="en-US" dirty="0" smtClean="0">
              <a:latin typeface="Kozuka Mincho Pro EL"/>
              <a:ea typeface="Kozuka Mincho Pro EL"/>
              <a:cs typeface="Kozuka Mincho Pro EL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69F1A1CC-5D56-4706-BA98-E3AE6132908F}" type="slidenum">
              <a:rPr lang="en-US" smtClean="0">
                <a:solidFill>
                  <a:prstClr val="black"/>
                </a:solidFill>
              </a:rPr>
              <a:pPr defTabSz="931863"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13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4D6240EF-E383-4FE0-90D0-ADB6964B7DDE}" type="slidenum">
              <a:rPr lang="en-US" smtClean="0">
                <a:cs typeface="Arial" charset="0"/>
              </a:rPr>
              <a:pPr defTabSz="931863"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838" y="3330575"/>
            <a:ext cx="6816725" cy="315436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US FLN was created in response to the fire crisis and the window of opportunity created by the unveiling of the National Fire Plan in 2001.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TNC, land mgmt agencies, scientists hosted a National Fire Roundtable to figure out what to do to accelerate the transition to ecological restoration.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Established the US Fire Learning Network the following year to engage in a two year experiment.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0177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487AF-19B1-3E4E-84D7-1A4981F3576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29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DBF57-5FC0-472A-BE25-6445012558E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98775" y="525463"/>
            <a:ext cx="3505200" cy="26289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4 step planning process applied through 4 homework exercises. </a:t>
            </a:r>
          </a:p>
          <a:p>
            <a:pPr eaLnBrk="1" hangingPunct="1"/>
            <a:r>
              <a:rPr lang="en-US" dirty="0" smtClean="0"/>
              <a:t>This series of exercises outlines a framework for planning that facilitates the construction of a fire restoration narrative.</a:t>
            </a:r>
          </a:p>
        </p:txBody>
      </p:sp>
    </p:spTree>
    <p:extLst>
      <p:ext uri="{BB962C8B-B14F-4D97-AF65-F5344CB8AC3E}">
        <p14:creationId xmlns:p14="http://schemas.microsoft.com/office/powerpoint/2010/main" val="2602385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BF6F1D-E3D3-4589-80BA-A4E0B0CA72F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Collaborative Network's Tension</a:t>
            </a:r>
          </a:p>
          <a:p>
            <a:pPr eaLnBrk="1" hangingPunct="1"/>
            <a:r>
              <a:rPr lang="en-US" dirty="0" smtClean="0"/>
              <a:t>Autonomy </a:t>
            </a:r>
          </a:p>
          <a:p>
            <a:pPr eaLnBrk="1" hangingPunct="1"/>
            <a:r>
              <a:rPr lang="en-US" dirty="0" smtClean="0"/>
              <a:t>…informal and open to local conditions</a:t>
            </a:r>
          </a:p>
          <a:p>
            <a:pPr eaLnBrk="1" hangingPunct="1"/>
            <a:r>
              <a:rPr lang="en-US" dirty="0" smtClean="0"/>
              <a:t>…learning and innovation</a:t>
            </a:r>
          </a:p>
          <a:p>
            <a:pPr eaLnBrk="1" hangingPunct="1"/>
            <a:r>
              <a:rPr lang="en-US" dirty="0" smtClean="0"/>
              <a:t>... generate own problem definitions and solutions</a:t>
            </a:r>
          </a:p>
          <a:p>
            <a:pPr eaLnBrk="1" hangingPunct="1"/>
            <a:endParaRPr lang="en-US" i="1" dirty="0" smtClean="0"/>
          </a:p>
          <a:p>
            <a:pPr eaLnBrk="1" hangingPunct="1"/>
            <a:r>
              <a:rPr lang="en-US" i="1" dirty="0" smtClean="0"/>
              <a:t>Vs.</a:t>
            </a:r>
            <a:endParaRPr lang="en-US" dirty="0" smtClean="0"/>
          </a:p>
          <a:p>
            <a:pPr eaLnBrk="1" hangingPunct="1"/>
            <a:r>
              <a:rPr lang="en-US" dirty="0" smtClean="0"/>
              <a:t>Coherence</a:t>
            </a:r>
          </a:p>
          <a:p>
            <a:pPr eaLnBrk="1" hangingPunct="1"/>
            <a:r>
              <a:rPr lang="en-US" dirty="0" smtClean="0"/>
              <a:t>… across and between scales</a:t>
            </a:r>
          </a:p>
          <a:p>
            <a:pPr eaLnBrk="1" hangingPunct="1"/>
            <a:r>
              <a:rPr lang="en-US" dirty="0" smtClean="0"/>
              <a:t>… mutually comprehensible and supportive</a:t>
            </a:r>
          </a:p>
          <a:p>
            <a:pPr eaLnBrk="1" hangingPunct="1"/>
            <a:r>
              <a:rPr lang="en-US" dirty="0" smtClean="0"/>
              <a:t>… emergent properties</a:t>
            </a:r>
          </a:p>
          <a:p>
            <a:pPr eaLnBrk="1" hangingPunct="1"/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4211954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654F9-9E87-44F8-A693-866AAA894A5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7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831BEA3-4989-4735-BD58-DC8112098CCB}" type="datetime1">
              <a:rPr lang="en-US" smtClean="0"/>
              <a:t>10/20/2015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EBDDC3"/>
                </a:solidFill>
              </a:rPr>
              <a:t>Bruce Goldstein brugo@colorado.edu</a:t>
            </a:r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 dirty="0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45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FFC9-E1D6-4F98-996D-5B780658B3D8}" type="datetime1">
              <a:rPr lang="en-US" smtClean="0">
                <a:solidFill>
                  <a:srgbClr val="775F55"/>
                </a:solidFill>
              </a:rPr>
              <a:t>10/20/2015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Bruce Goldstein brugo@colorado.edu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1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8C60304-0742-41B7-A6B0-F2EA2B912638}" type="datetime1">
              <a:rPr lang="en-US" smtClean="0">
                <a:solidFill>
                  <a:srgbClr val="775F55"/>
                </a:solidFill>
              </a:rPr>
              <a:t>10/20/2015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Bruce Goldstein brugo@colorado.edu</a:t>
            </a: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87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934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81200" y="1447800"/>
            <a:ext cx="69342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3848100"/>
            <a:ext cx="69342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5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A797-8E94-4ADE-B6D4-E43A868F285A}" type="datetime1">
              <a:rPr lang="en-US" smtClean="0">
                <a:solidFill>
                  <a:srgbClr val="775F55"/>
                </a:solidFill>
              </a:rPr>
              <a:t>10/20/2015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Bruce Goldstein brugo@colorado.edu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0695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A5C4-E25A-4FA2-836F-79C4CEED214F}" type="datetime1">
              <a:rPr lang="en-US" smtClean="0">
                <a:solidFill>
                  <a:srgbClr val="775F55"/>
                </a:solidFill>
              </a:rPr>
              <a:t>10/20/2015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Bruce Goldstein brugo@colorado.edu</a:t>
            </a:r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05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8E7AFCB-565B-4F17-A486-95C08C3808B8}" type="datetime1">
              <a:rPr lang="en-US" smtClean="0">
                <a:solidFill>
                  <a:srgbClr val="775F55"/>
                </a:solidFill>
              </a:rPr>
              <a:t>10/20/2015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775F55"/>
                </a:solidFill>
              </a:rPr>
              <a:t>Bruce Goldstein brugo@colorado.edu</a:t>
            </a:r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6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94FDDD1-9B90-403D-A15A-77A43EBC33BD}" type="datetime1">
              <a:rPr lang="en-US" smtClean="0">
                <a:solidFill>
                  <a:srgbClr val="775F55"/>
                </a:solidFill>
              </a:rPr>
              <a:t>10/20/2015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0C94032-CD4C-4C25-B0C2-CEC720522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775F55"/>
                </a:solidFill>
              </a:rPr>
              <a:t>Bruce Goldstein brugo@colorado.edu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916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5F82-A6B8-48EE-AA2F-39A632B3CB27}" type="datetime1">
              <a:rPr lang="en-US" smtClean="0">
                <a:solidFill>
                  <a:srgbClr val="775F55"/>
                </a:solidFill>
              </a:rPr>
              <a:t>10/20/2015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Bruce Goldstein brugo@colorado.edu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84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073A-E99E-4B8E-91D3-50C904D985F1}" type="datetime1">
              <a:rPr lang="en-US" smtClean="0">
                <a:solidFill>
                  <a:srgbClr val="775F55"/>
                </a:solidFill>
              </a:rPr>
              <a:t>10/20/2015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Bruce Goldstein brugo@colorado.edu</a:t>
            </a: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0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6229-3E20-4EB9-9212-F3363AA73CFA}" type="datetime1">
              <a:rPr lang="en-US" smtClean="0">
                <a:solidFill>
                  <a:srgbClr val="775F55"/>
                </a:solidFill>
              </a:rPr>
              <a:t>10/20/2015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Bruce Goldstein brugo@colorado.edu</a:t>
            </a: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84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3289B54-9393-42DE-A1A2-CD439D22C3F6}" type="datetime1">
              <a:rPr lang="en-US" smtClean="0">
                <a:solidFill>
                  <a:srgbClr val="775F55"/>
                </a:solidFill>
              </a:rPr>
              <a:t>10/20/2015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>
                <a:solidFill>
                  <a:srgbClr val="775F55"/>
                </a:solidFill>
              </a:rPr>
              <a:t>Bruce Goldstein brugo@colorado.edu</a:t>
            </a: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33283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7482BBF-556F-4134-BFF9-C1B5A66FA90A}" type="datetime1">
              <a:rPr lang="en-US" smtClean="0">
                <a:solidFill>
                  <a:srgbClr val="775F55"/>
                </a:solidFill>
              </a:rPr>
              <a:t>10/20/2015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775F55"/>
                </a:solidFill>
              </a:rPr>
              <a:t>Bruce Goldstein brugo@colorado.edu</a:t>
            </a: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17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brugo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0912" y="682625"/>
            <a:ext cx="8593088" cy="245745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Fire </a:t>
            </a:r>
            <a:r>
              <a:rPr lang="en-US" sz="3600" dirty="0"/>
              <a:t>and other Learning Networks: </a:t>
            </a:r>
            <a:r>
              <a:rPr lang="en-US" sz="3600" dirty="0" smtClean="0"/>
              <a:t>Institutions For transformative resilience</a:t>
            </a:r>
          </a:p>
        </p:txBody>
      </p:sp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1623846" y="3352216"/>
            <a:ext cx="6291799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Bruce Goldstein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Associate Professor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Environmental Studies and Environment Design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University of Colorado Boulder</a:t>
            </a:r>
          </a:p>
          <a:p>
            <a:pPr algn="ctr"/>
            <a:endParaRPr lang="en-US" sz="2800" dirty="0">
              <a:solidFill>
                <a:srgbClr val="FFFF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Understanding Risk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October 24 2015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3050"/>
            <a:ext cx="8686800" cy="86995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  Productive Network Tension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3465" y="1535113"/>
            <a:ext cx="4561673" cy="639762"/>
          </a:xfrm>
        </p:spPr>
        <p:txBody>
          <a:bodyPr/>
          <a:lstStyle/>
          <a:p>
            <a:pPr eaLnBrk="1" hangingPunct="1"/>
            <a:r>
              <a:rPr lang="en-US" sz="2800" i="1" dirty="0" smtClean="0"/>
              <a:t>Autonomy</a:t>
            </a:r>
            <a:r>
              <a:rPr lang="en-US" sz="2800" dirty="0" smtClean="0"/>
              <a:t>          </a:t>
            </a:r>
            <a:r>
              <a:rPr lang="en-US" sz="2800" i="1" dirty="0" smtClean="0"/>
              <a:t>vs.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sz="half" idx="2"/>
          </p:nvPr>
        </p:nvSpPr>
        <p:spPr>
          <a:xfrm>
            <a:off x="1016001" y="2174875"/>
            <a:ext cx="4383088" cy="3951288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Informality</a:t>
            </a:r>
          </a:p>
          <a:p>
            <a:pPr eaLnBrk="1" hangingPunct="1"/>
            <a:r>
              <a:rPr lang="en-US" dirty="0" smtClean="0"/>
              <a:t>Openness		</a:t>
            </a:r>
          </a:p>
          <a:p>
            <a:pPr eaLnBrk="1" hangingPunct="1"/>
            <a:r>
              <a:rPr lang="en-US" dirty="0" smtClean="0"/>
              <a:t>Learning</a:t>
            </a:r>
          </a:p>
          <a:p>
            <a:pPr eaLnBrk="1" hangingPunct="1"/>
            <a:r>
              <a:rPr lang="en-US" dirty="0" smtClean="0"/>
              <a:t>Innovation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7173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66705" y="1535113"/>
            <a:ext cx="4020095" cy="639762"/>
          </a:xfrm>
        </p:spPr>
        <p:txBody>
          <a:bodyPr/>
          <a:lstStyle/>
          <a:p>
            <a:pPr eaLnBrk="1" hangingPunct="1"/>
            <a:r>
              <a:rPr lang="en-US" sz="2800" i="1" smtClean="0"/>
              <a:t>Coherence</a:t>
            </a:r>
          </a:p>
        </p:txBody>
      </p:sp>
      <p:sp>
        <p:nvSpPr>
          <p:cNvPr id="7174" name="Content Placeholder 7"/>
          <p:cNvSpPr>
            <a:spLocks noGrp="1"/>
          </p:cNvSpPr>
          <p:nvPr>
            <p:ph sz="quarter" idx="4"/>
          </p:nvPr>
        </p:nvSpPr>
        <p:spPr>
          <a:xfrm>
            <a:off x="4157219" y="2174875"/>
            <a:ext cx="4986781" cy="3951288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Consistency</a:t>
            </a:r>
          </a:p>
          <a:p>
            <a:pPr eaLnBrk="1" hangingPunct="1"/>
            <a:r>
              <a:rPr lang="en-US" dirty="0" smtClean="0"/>
              <a:t>Mutual comprehension</a:t>
            </a:r>
          </a:p>
          <a:p>
            <a:pPr eaLnBrk="1" hangingPunct="1"/>
            <a:r>
              <a:rPr lang="en-US" dirty="0" smtClean="0"/>
              <a:t>Support</a:t>
            </a:r>
          </a:p>
          <a:p>
            <a:pPr eaLnBrk="1" hangingPunct="1"/>
            <a:r>
              <a:rPr lang="en-US" dirty="0" smtClean="0"/>
              <a:t>Emergence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Bruce Goldstein brugo@colorado.edu</a:t>
            </a:r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7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Between Communities and Sponsors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7067" y="1589567"/>
            <a:ext cx="4436533" cy="4946700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op-down support for bottom-up experiments</a:t>
            </a:r>
          </a:p>
          <a:p>
            <a:r>
              <a:rPr lang="en-US" dirty="0" err="1" smtClean="0"/>
              <a:t>Netweavers</a:t>
            </a:r>
            <a:r>
              <a:rPr lang="en-US" dirty="0" smtClean="0"/>
              <a:t> as translators or boundary workers</a:t>
            </a:r>
          </a:p>
          <a:p>
            <a:r>
              <a:rPr lang="en-US" dirty="0" smtClean="0"/>
              <a:t>Interactional expertise</a:t>
            </a:r>
          </a:p>
          <a:p>
            <a:r>
              <a:rPr lang="en-US" dirty="0" smtClean="0"/>
              <a:t>Coordination without alignment or loss of difference</a:t>
            </a:r>
          </a:p>
        </p:txBody>
      </p:sp>
      <p:pic>
        <p:nvPicPr>
          <p:cNvPr id="2050" name="Picture 2" descr="http://www.alislam.org/gallery2/d/74729-2/17+Tamil+Translator+Cab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70" y="2413118"/>
            <a:ext cx="3846930" cy="256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Bruce Goldstein brugo@colorado.edu</a:t>
            </a:r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6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Kind of Transformation?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80381"/>
            <a:ext cx="4504918" cy="4520407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sz="3500" dirty="0" smtClean="0"/>
              <a:t>Transforms knowledge </a:t>
            </a:r>
            <a:r>
              <a:rPr lang="en-US" sz="3500" dirty="0"/>
              <a:t>and </a:t>
            </a:r>
            <a:r>
              <a:rPr lang="en-US" sz="3500" dirty="0" smtClean="0"/>
              <a:t>practice</a:t>
            </a:r>
            <a:endParaRPr lang="en-US" sz="2600" dirty="0"/>
          </a:p>
          <a:p>
            <a:pPr>
              <a:lnSpc>
                <a:spcPct val="80000"/>
              </a:lnSpc>
            </a:pPr>
            <a:r>
              <a:rPr lang="en-US" sz="3500" dirty="0"/>
              <a:t>Transforms </a:t>
            </a:r>
            <a:r>
              <a:rPr lang="en-US" sz="3500" dirty="0" smtClean="0"/>
              <a:t>relationships</a:t>
            </a:r>
            <a:endParaRPr lang="en-US" sz="3000" dirty="0"/>
          </a:p>
          <a:p>
            <a:pPr lvl="1">
              <a:spcBef>
                <a:spcPts val="0"/>
              </a:spcBef>
            </a:pPr>
            <a:r>
              <a:rPr lang="en-US" sz="2200" dirty="0"/>
              <a:t>Reconstructs identity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Builds </a:t>
            </a:r>
            <a:r>
              <a:rPr lang="en-US" sz="2200" dirty="0"/>
              <a:t>solidarity</a:t>
            </a:r>
          </a:p>
          <a:p>
            <a:pPr>
              <a:spcBef>
                <a:spcPct val="0"/>
              </a:spcBef>
            </a:pPr>
            <a:r>
              <a:rPr lang="en-US" sz="3000" dirty="0" smtClean="0"/>
              <a:t>Transforms institutions</a:t>
            </a:r>
            <a:endParaRPr lang="en-US" sz="3500" dirty="0" smtClean="0"/>
          </a:p>
          <a:p>
            <a:pPr lvl="1"/>
            <a:r>
              <a:rPr lang="en-US" dirty="0" smtClean="0"/>
              <a:t>Introduces new practices</a:t>
            </a:r>
          </a:p>
          <a:p>
            <a:pPr lvl="2"/>
            <a:r>
              <a:rPr lang="en-US" sz="2200" dirty="0" smtClean="0"/>
              <a:t>Collaboration</a:t>
            </a:r>
            <a:endParaRPr lang="en-US" sz="2200" dirty="0"/>
          </a:p>
          <a:p>
            <a:pPr lvl="2"/>
            <a:r>
              <a:rPr lang="en-US" sz="2200" dirty="0"/>
              <a:t>Fire </a:t>
            </a:r>
            <a:r>
              <a:rPr lang="en-US" sz="2200" dirty="0" smtClean="0"/>
              <a:t>restoration</a:t>
            </a:r>
            <a:endParaRPr lang="en-US" sz="2200" dirty="0"/>
          </a:p>
          <a:p>
            <a:pPr lvl="1"/>
            <a:r>
              <a:rPr lang="en-US" dirty="0" smtClean="0"/>
              <a:t>Influences forest plans and national policies</a:t>
            </a:r>
          </a:p>
          <a:p>
            <a:pPr lvl="1"/>
            <a:endParaRPr lang="en-US" sz="2800" dirty="0" smtClean="0"/>
          </a:p>
          <a:p>
            <a:pPr>
              <a:spcBef>
                <a:spcPct val="0"/>
              </a:spcBef>
            </a:pPr>
            <a:endParaRPr lang="en-US" sz="2700" i="1" dirty="0"/>
          </a:p>
          <a:p>
            <a:pPr lvl="1">
              <a:spcBef>
                <a:spcPct val="0"/>
              </a:spcBef>
            </a:pPr>
            <a:endParaRPr lang="en-US" sz="2400" dirty="0"/>
          </a:p>
        </p:txBody>
      </p:sp>
      <p:pic>
        <p:nvPicPr>
          <p:cNvPr id="4" name="Picture 3" descr="TNC Rx Fi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4625" y="1780381"/>
            <a:ext cx="3451225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SRA_huc5low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114" y="4191000"/>
            <a:ext cx="1688087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75F55"/>
                </a:solidFill>
              </a:rPr>
              <a:t>Bruce Goldstein brugo@colorado.edu</a:t>
            </a:r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8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Questions About Networks and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1534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does collaborative learning increase </a:t>
            </a:r>
            <a:r>
              <a:rPr lang="en-US" dirty="0"/>
              <a:t>transformative capacity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can networks support critical and reflective learning rather than just “innovation?</a:t>
            </a:r>
          </a:p>
          <a:p>
            <a:pPr lvl="1"/>
            <a:r>
              <a:rPr lang="en-US" dirty="0" smtClean="0"/>
              <a:t>Resilience </a:t>
            </a:r>
            <a:r>
              <a:rPr lang="en-US" dirty="0"/>
              <a:t>of what, for whom</a:t>
            </a:r>
            <a:r>
              <a:rPr lang="en-US" dirty="0" smtClean="0"/>
              <a:t>?</a:t>
            </a:r>
          </a:p>
          <a:p>
            <a:r>
              <a:rPr lang="en-US" sz="2800" dirty="0" smtClean="0"/>
              <a:t>Netweaving </a:t>
            </a:r>
            <a:r>
              <a:rPr lang="en-US" sz="2800" dirty="0"/>
              <a:t>as </a:t>
            </a:r>
            <a:r>
              <a:rPr lang="en-US" sz="2800" dirty="0" smtClean="0"/>
              <a:t>interactional expertise or choreography</a:t>
            </a:r>
            <a:endParaRPr lang="en-US" sz="2800" dirty="0"/>
          </a:p>
          <a:p>
            <a:pPr lvl="1"/>
            <a:r>
              <a:rPr lang="en-US" sz="2400" dirty="0"/>
              <a:t>How do </a:t>
            </a:r>
            <a:r>
              <a:rPr lang="en-US" sz="2400" dirty="0" err="1"/>
              <a:t>netweavers</a:t>
            </a:r>
            <a:r>
              <a:rPr lang="en-US" sz="2400" dirty="0"/>
              <a:t> align communities while preserving essential differences?</a:t>
            </a:r>
          </a:p>
          <a:p>
            <a:r>
              <a:rPr lang="en-US" dirty="0" smtClean="0"/>
              <a:t>Questions about collaborative resilience</a:t>
            </a:r>
          </a:p>
          <a:p>
            <a:pPr lvl="1"/>
            <a:r>
              <a:rPr lang="en-US" dirty="0" smtClean="0"/>
              <a:t>Are resilient systems co-constructed?</a:t>
            </a:r>
          </a:p>
          <a:p>
            <a:pPr lvl="1"/>
            <a:r>
              <a:rPr lang="en-US" dirty="0" smtClean="0"/>
              <a:t>Is a resilient systems a boundary object?</a:t>
            </a:r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Bruce Goldstein brugo@colorado.edu</a:t>
            </a:r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5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Comparisons Underway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28609" y="2179782"/>
            <a:ext cx="8932263" cy="328676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25838" y="5742781"/>
            <a:ext cx="4168902" cy="86121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3200" i="1" dirty="0" smtClean="0"/>
              <a:t>Website: </a:t>
            </a:r>
            <a:r>
              <a:rPr lang="en-US" sz="3200" i="1" dirty="0" smtClean="0">
                <a:hlinkClick r:id="rId4"/>
              </a:rPr>
              <a:t>www.brugo.org</a:t>
            </a:r>
            <a:endParaRPr lang="en-US" sz="3200" i="1" dirty="0" smtClean="0"/>
          </a:p>
          <a:p>
            <a:pPr marL="0" indent="0">
              <a:lnSpc>
                <a:spcPct val="80000"/>
              </a:lnSpc>
              <a:buNone/>
            </a:pPr>
            <a:endParaRPr lang="en-US" sz="2700" i="1" dirty="0"/>
          </a:p>
          <a:p>
            <a:pPr lvl="1">
              <a:spcBef>
                <a:spcPct val="0"/>
              </a:spcBef>
            </a:pP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Bruce Goldstein brugo@colorado.edu</a:t>
            </a:r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80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Thresholds and Transformations </a:t>
            </a:r>
            <a:r>
              <a:rPr lang="en-US" sz="3100" dirty="0" smtClean="0"/>
              <a:t>(Chaffin and Gunderson 2015)</a:t>
            </a:r>
            <a:endParaRPr lang="en-US" sz="31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Bruce Goldstein brugo@colorado.edu</a:t>
            </a:r>
            <a:endParaRPr lang="en-US">
              <a:solidFill>
                <a:srgbClr val="775F5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71" y="2113108"/>
            <a:ext cx="8288178" cy="379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0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Learning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Designed and facilitated</a:t>
            </a:r>
            <a:endParaRPr lang="en-US" dirty="0"/>
          </a:p>
          <a:p>
            <a:pPr lvl="0"/>
            <a:r>
              <a:rPr lang="en-US" dirty="0" smtClean="0"/>
              <a:t>Multi-scalar, bridging organizations</a:t>
            </a:r>
          </a:p>
          <a:p>
            <a:pPr lvl="0"/>
            <a:r>
              <a:rPr lang="en-US" dirty="0" smtClean="0"/>
              <a:t>Catalytic, not permanent</a:t>
            </a:r>
            <a:endParaRPr lang="en-US" dirty="0"/>
          </a:p>
          <a:p>
            <a:pPr lvl="0"/>
            <a:r>
              <a:rPr lang="en-US" dirty="0" smtClean="0"/>
              <a:t>Multi-jurisdictional/organizational, supports </a:t>
            </a:r>
            <a:r>
              <a:rPr lang="en-US" dirty="0"/>
              <a:t>a </a:t>
            </a:r>
            <a:r>
              <a:rPr lang="en-US" dirty="0" smtClean="0"/>
              <a:t>community of practice</a:t>
            </a:r>
            <a:endParaRPr lang="en-US" dirty="0"/>
          </a:p>
          <a:p>
            <a:pPr lvl="0"/>
            <a:r>
              <a:rPr lang="en-US" dirty="0" smtClean="0"/>
              <a:t>Focused </a:t>
            </a:r>
            <a:r>
              <a:rPr lang="en-US" dirty="0"/>
              <a:t>on </a:t>
            </a:r>
            <a:r>
              <a:rPr lang="en-US" dirty="0" smtClean="0"/>
              <a:t>social learning</a:t>
            </a:r>
          </a:p>
          <a:p>
            <a:pPr lvl="0"/>
            <a:r>
              <a:rPr lang="en-US" dirty="0" smtClean="0"/>
              <a:t>Engaged in visioning as well as place-based experimentation</a:t>
            </a:r>
          </a:p>
          <a:p>
            <a:pPr lvl="0"/>
            <a:r>
              <a:rPr lang="en-US" dirty="0" smtClean="0"/>
              <a:t>Disruptive but not contentious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Bruce Goldstein brugo@colorado.edu</a:t>
            </a:r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4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Learning Network (FLN)</a:t>
            </a:r>
            <a:endParaRPr lang="en-US" dirty="0"/>
          </a:p>
        </p:txBody>
      </p:sp>
      <p:pic>
        <p:nvPicPr>
          <p:cNvPr id="7172" name="Picture 4" descr="https://www.conservationgateway.org/ConservationPractices/FireLandscapes/FireLearningNetwork/PublishingImages/FLN_2014_488x2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60" y="2028585"/>
            <a:ext cx="8684237" cy="377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Bruce Goldstein brugo@colorado.edu</a:t>
            </a:r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64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Fire Management’s Trap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7013" y="4320442"/>
            <a:ext cx="3450635" cy="225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1768475"/>
            <a:ext cx="3490913" cy="4724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Frustrated Transition</a:t>
            </a:r>
          </a:p>
          <a:p>
            <a:pPr eaLnBrk="1" hangingPunct="1"/>
            <a:endParaRPr lang="en-US" sz="4000" dirty="0" smtClean="0"/>
          </a:p>
          <a:p>
            <a:pPr eaLnBrk="1" hangingPunct="1"/>
            <a:endParaRPr lang="en-US" sz="4000" dirty="0" smtClean="0"/>
          </a:p>
          <a:p>
            <a:pPr eaLnBrk="1" hangingPunct="1"/>
            <a:r>
              <a:rPr lang="en-US" sz="4000" dirty="0" smtClean="0"/>
              <a:t>Crisis and Opportunity</a:t>
            </a:r>
          </a:p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7013" y="1749425"/>
            <a:ext cx="33909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520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7" y="152400"/>
            <a:ext cx="8357393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U.S. Fire Learning Network</a:t>
            </a:r>
          </a:p>
        </p:txBody>
      </p:sp>
      <p:sp>
        <p:nvSpPr>
          <p:cNvPr id="41986" name="Text Placeholder 6"/>
          <p:cNvSpPr>
            <a:spLocks noGrp="1"/>
          </p:cNvSpPr>
          <p:nvPr>
            <p:ph type="body" sz="half" idx="1"/>
          </p:nvPr>
        </p:nvSpPr>
        <p:spPr>
          <a:xfrm>
            <a:off x="4481513" y="1589088"/>
            <a:ext cx="3748087" cy="3632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National Fire Roundtable</a:t>
            </a:r>
          </a:p>
          <a:p>
            <a:endParaRPr lang="en-US" sz="4000" dirty="0" smtClean="0"/>
          </a:p>
          <a:p>
            <a:r>
              <a:rPr lang="en-US" sz="4000" dirty="0" smtClean="0"/>
              <a:t>Network approach</a:t>
            </a:r>
          </a:p>
        </p:txBody>
      </p:sp>
      <p:pic>
        <p:nvPicPr>
          <p:cNvPr id="4198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73388" y="5489575"/>
            <a:ext cx="5916612" cy="1114425"/>
          </a:xfrm>
        </p:spPr>
      </p:pic>
      <p:pic>
        <p:nvPicPr>
          <p:cNvPr id="41988" name="Picture 4" descr="IM0006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7" y="1589088"/>
            <a:ext cx="2925762" cy="390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312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N multiscalar proc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808" y="635441"/>
            <a:ext cx="7891887" cy="597789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Bruce Goldstein brugo@colorado.edu</a:t>
            </a: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819772" y="774047"/>
            <a:ext cx="4420739" cy="870336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 dirty="0" smtClean="0"/>
              <a:t>Within, across, between…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7838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9" y="228600"/>
            <a:ext cx="8777415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dirty="0" smtClean="0"/>
              <a:t>Stories Within Communities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2855912" y="1676400"/>
            <a:ext cx="4191000" cy="5181600"/>
          </a:xfrm>
          <a:prstGeom prst="curvedLeftArrow">
            <a:avLst>
              <a:gd name="adj1" fmla="val 24727"/>
              <a:gd name="adj2" fmla="val 49455"/>
              <a:gd name="adj3" fmla="val 3333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146175" y="1189038"/>
            <a:ext cx="3657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9900"/>
                </a:solidFill>
                <a:latin typeface="Comic Sans MS" pitchFamily="66" charset="0"/>
              </a:rPr>
              <a:t>Homework 1</a:t>
            </a:r>
            <a:r>
              <a:rPr lang="en-US" sz="44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44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b="1" dirty="0" smtClean="0">
                <a:latin typeface="Arial" charset="0"/>
              </a:rPr>
              <a:t>Past</a:t>
            </a:r>
            <a:endParaRPr lang="en-US" sz="4400" b="1" dirty="0">
              <a:latin typeface="Arial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722312" y="19050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FontTx/>
              <a:buChar char="•"/>
              <a:tabLst>
                <a:tab pos="1371600" algn="l"/>
              </a:tabLst>
            </a:pPr>
            <a:endParaRPr lang="en-US" sz="32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732337" y="1143000"/>
            <a:ext cx="39909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CC6600"/>
                </a:solidFill>
                <a:latin typeface="Comic Sans MS" pitchFamily="66" charset="0"/>
              </a:rPr>
              <a:t>Homework 2</a:t>
            </a:r>
            <a:r>
              <a:rPr lang="en-US" sz="44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44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b="1" dirty="0" smtClean="0">
                <a:latin typeface="Arial" charset="0"/>
              </a:rPr>
              <a:t>Present</a:t>
            </a:r>
            <a:endParaRPr lang="en-US" sz="4800" b="1" dirty="0">
              <a:latin typeface="Arial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4397375" y="4157663"/>
            <a:ext cx="4572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3300"/>
                </a:solidFill>
                <a:latin typeface="Comic Sans MS" pitchFamily="66" charset="0"/>
              </a:rPr>
              <a:t>Homework 3</a:t>
            </a:r>
            <a:r>
              <a:rPr lang="en-US" sz="4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latin typeface="Arial" charset="0"/>
              </a:rPr>
              <a:t>Future Alternatives</a:t>
            </a:r>
            <a:endParaRPr lang="en-US" sz="4800" b="1" dirty="0">
              <a:latin typeface="Arial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661987" y="3962400"/>
            <a:ext cx="44910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omic Sans MS" pitchFamily="66" charset="0"/>
              </a:rPr>
              <a:t>Homework 4 </a:t>
            </a:r>
            <a:r>
              <a:rPr lang="en-US" b="1" dirty="0">
                <a:latin typeface="Arial" charset="0"/>
              </a:rPr>
              <a:t>I</a:t>
            </a:r>
            <a:r>
              <a:rPr lang="en-US" b="1" dirty="0" smtClean="0">
                <a:latin typeface="Arial" charset="0"/>
              </a:rPr>
              <a:t>mplementation and monitoring</a:t>
            </a:r>
            <a:endParaRPr lang="en-US" sz="4800" b="1" dirty="0"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Bruce Goldstein brugo@colorado.edu</a:t>
            </a:r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58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Across Communities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89466" y="1565503"/>
            <a:ext cx="5896073" cy="4965926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Polyvocal</a:t>
            </a:r>
            <a:r>
              <a:rPr lang="en-US" sz="2800" dirty="0" smtClean="0"/>
              <a:t> storytelling</a:t>
            </a:r>
          </a:p>
          <a:p>
            <a:pPr lvl="1"/>
            <a:r>
              <a:rPr lang="en-US" sz="2400" dirty="0" smtClean="0"/>
              <a:t>Common narrative arc</a:t>
            </a:r>
          </a:p>
          <a:p>
            <a:pPr lvl="2"/>
            <a:r>
              <a:rPr lang="en-US" sz="2000" dirty="0" smtClean="0"/>
              <a:t>“Golden Age”</a:t>
            </a:r>
          </a:p>
          <a:p>
            <a:pPr lvl="1"/>
            <a:r>
              <a:rPr lang="en-US" sz="2400" dirty="0" smtClean="0"/>
              <a:t>Villain and redeemer</a:t>
            </a:r>
            <a:endParaRPr lang="en-US" sz="2800" dirty="0" smtClean="0"/>
          </a:p>
          <a:p>
            <a:r>
              <a:rPr lang="en-US" sz="2800" dirty="0" smtClean="0"/>
              <a:t>Shared social imaginaries</a:t>
            </a:r>
          </a:p>
          <a:p>
            <a:pPr lvl="1"/>
            <a:r>
              <a:rPr lang="en-US" sz="2400" dirty="0" smtClean="0"/>
              <a:t>What is the social-ecological system, and what knowledge is credible to identify it?</a:t>
            </a:r>
          </a:p>
          <a:p>
            <a:pPr lvl="1"/>
            <a:r>
              <a:rPr lang="en-US" sz="2400" dirty="0" smtClean="0"/>
              <a:t>What is our role, what are our shared values?</a:t>
            </a:r>
          </a:p>
          <a:p>
            <a:pPr lvl="1"/>
            <a:r>
              <a:rPr lang="en-US" sz="2400" dirty="0" smtClean="0"/>
              <a:t>What are desired outcomes and constraints, and how can we prevail?</a:t>
            </a:r>
          </a:p>
        </p:txBody>
      </p:sp>
      <p:pic>
        <p:nvPicPr>
          <p:cNvPr id="8" name="Picture 6" descr="storytelli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40" y="1959429"/>
            <a:ext cx="2890260" cy="412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Bruce Goldstein brugo@colorado.edu</a:t>
            </a:r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55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42153</TotalTime>
  <Words>653</Words>
  <Application>Microsoft Office PowerPoint</Application>
  <PresentationFormat>On-screen Show (4:3)</PresentationFormat>
  <Paragraphs>139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Comic Sans MS</vt:lpstr>
      <vt:lpstr>Kozuka Mincho Pro EL</vt:lpstr>
      <vt:lpstr>Times New Roman</vt:lpstr>
      <vt:lpstr>Tw Cen MT</vt:lpstr>
      <vt:lpstr>Wingdings</vt:lpstr>
      <vt:lpstr>Wingdings 2</vt:lpstr>
      <vt:lpstr>Median</vt:lpstr>
      <vt:lpstr>Fire and other Learning Networks: Institutions For transformative resilience</vt:lpstr>
      <vt:lpstr>Thresholds and Transformations (Chaffin and Gunderson 2015)</vt:lpstr>
      <vt:lpstr>What are Learning Networks?</vt:lpstr>
      <vt:lpstr>Fire Learning Network (FLN)</vt:lpstr>
      <vt:lpstr>Fire Management’s Trap</vt:lpstr>
      <vt:lpstr>U.S. Fire Learning Network</vt:lpstr>
      <vt:lpstr>PowerPoint Presentation</vt:lpstr>
      <vt:lpstr>Stories Within Communities</vt:lpstr>
      <vt:lpstr>Across Communities</vt:lpstr>
      <vt:lpstr>  Productive Network Tension</vt:lpstr>
      <vt:lpstr>Between Communities and Sponsors</vt:lpstr>
      <vt:lpstr>What Kind of Transformation?</vt:lpstr>
      <vt:lpstr>Next Questions About Networks and Transformation</vt:lpstr>
      <vt:lpstr>Network Comparisons Underway</vt:lpstr>
    </vt:vector>
  </TitlesOfParts>
  <Company>BLM-NIFC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adp coordinator</dc:creator>
  <cp:lastModifiedBy>Bruce</cp:lastModifiedBy>
  <cp:revision>597</cp:revision>
  <dcterms:created xsi:type="dcterms:W3CDTF">2002-10-07T18:21:52Z</dcterms:created>
  <dcterms:modified xsi:type="dcterms:W3CDTF">2015-10-20T23:31:05Z</dcterms:modified>
</cp:coreProperties>
</file>