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2"/>
  </p:notesMasterIdLst>
  <p:sldIdLst>
    <p:sldId id="366" r:id="rId3"/>
    <p:sldId id="328" r:id="rId4"/>
    <p:sldId id="362" r:id="rId5"/>
    <p:sldId id="353" r:id="rId6"/>
    <p:sldId id="363" r:id="rId7"/>
    <p:sldId id="339" r:id="rId8"/>
    <p:sldId id="364" r:id="rId9"/>
    <p:sldId id="367" r:id="rId10"/>
    <p:sldId id="3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74" autoAdjust="0"/>
    <p:restoredTop sz="75943" autoAdjust="0"/>
  </p:normalViewPr>
  <p:slideViewPr>
    <p:cSldViewPr snapToGrid="0">
      <p:cViewPr varScale="1">
        <p:scale>
          <a:sx n="56" d="100"/>
          <a:sy n="56" d="100"/>
        </p:scale>
        <p:origin x="888"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12BC3-4038-44D1-B57C-5E93392962BB}" type="datetimeFigureOut">
              <a:rPr lang="en-US" smtClean="0"/>
              <a:t>10/24/2015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3634CA-B4AF-4565-8B6B-56C03F5D1FFE}" type="slidenum">
              <a:rPr lang="en-US" smtClean="0"/>
              <a:t>‹#›</a:t>
            </a:fld>
            <a:endParaRPr lang="en-US"/>
          </a:p>
        </p:txBody>
      </p:sp>
    </p:spTree>
    <p:extLst>
      <p:ext uri="{BB962C8B-B14F-4D97-AF65-F5344CB8AC3E}">
        <p14:creationId xmlns:p14="http://schemas.microsoft.com/office/powerpoint/2010/main" val="1467493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the US we are somewhat spoilt. Recognizing the unacceptable losses the US was suffering annually, the federal government implemented the NFIP, and the FIRM mapping process to support that program.</a:t>
            </a:r>
          </a:p>
          <a:p>
            <a:endParaRPr lang="en-US" baseline="0" dirty="0" smtClean="0"/>
          </a:p>
          <a:p>
            <a:r>
              <a:rPr lang="en-US" baseline="0" dirty="0" smtClean="0"/>
              <a:t>Our session tomorrow will highlight the regulatory flood mapping process, how it is implemented and the tools that are behind it, and how it has evolved and been enhanced over many years, especially since the advent of computer modeling and mapping technologies.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A3634CA-B4AF-4565-8B6B-56C03F5D1FFE}" type="slidenum">
              <a:rPr lang="en-US" smtClean="0"/>
              <a:t>2</a:t>
            </a:fld>
            <a:endParaRPr lang="en-US"/>
          </a:p>
        </p:txBody>
      </p:sp>
    </p:spTree>
    <p:extLst>
      <p:ext uri="{BB962C8B-B14F-4D97-AF65-F5344CB8AC3E}">
        <p14:creationId xmlns:p14="http://schemas.microsoft.com/office/powerpoint/2010/main" val="3367426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……tools</a:t>
            </a:r>
            <a:r>
              <a:rPr lang="en-US" baseline="0" dirty="0" smtClean="0"/>
              <a:t> that can identify your level of risk to hazards, in this case wildfire, identify optimal safe evacuation routes, routes to locations that might be safer or even specifically designed to save you, and then ….if you’re just a worrier….your exposure to just about anything that might whack you (the multi.-hazard approach)</a:t>
            </a:r>
            <a:endParaRPr lang="en-US" dirty="0"/>
          </a:p>
        </p:txBody>
      </p:sp>
      <p:sp>
        <p:nvSpPr>
          <p:cNvPr id="4" name="Slide Number Placeholder 3"/>
          <p:cNvSpPr>
            <a:spLocks noGrp="1"/>
          </p:cNvSpPr>
          <p:nvPr>
            <p:ph type="sldNum" sz="quarter" idx="10"/>
          </p:nvPr>
        </p:nvSpPr>
        <p:spPr/>
        <p:txBody>
          <a:bodyPr/>
          <a:lstStyle/>
          <a:p>
            <a:fld id="{7A3634CA-B4AF-4565-8B6B-56C03F5D1FFE}" type="slidenum">
              <a:rPr lang="en-US" smtClean="0"/>
              <a:t>4</a:t>
            </a:fld>
            <a:endParaRPr lang="en-US"/>
          </a:p>
        </p:txBody>
      </p:sp>
    </p:spTree>
    <p:extLst>
      <p:ext uri="{BB962C8B-B14F-4D97-AF65-F5344CB8AC3E}">
        <p14:creationId xmlns:p14="http://schemas.microsoft.com/office/powerpoint/2010/main" val="322556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685800" y="4400550"/>
            <a:ext cx="5486399" cy="3600450"/>
          </a:xfrm>
          <a:prstGeom prst="rect">
            <a:avLst/>
          </a:prstGeom>
        </p:spPr>
        <p:txBody>
          <a:bodyPr lIns="91425" tIns="91425" rIns="91425" bIns="91425" anchor="ctr" anchorCtr="0">
            <a:noAutofit/>
          </a:bodyPr>
          <a:lstStyle/>
          <a:p>
            <a:pPr>
              <a:spcBef>
                <a:spcPts val="0"/>
              </a:spcBef>
              <a:buNone/>
            </a:pPr>
            <a:endParaRPr/>
          </a:p>
        </p:txBody>
      </p:sp>
      <p:sp>
        <p:nvSpPr>
          <p:cNvPr id="235" name="Shape 23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210859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634CA-B4AF-4565-8B6B-56C03F5D1FFE}" type="slidenum">
              <a:rPr lang="en-US" smtClean="0"/>
              <a:t>9</a:t>
            </a:fld>
            <a:endParaRPr lang="en-US"/>
          </a:p>
        </p:txBody>
      </p:sp>
    </p:spTree>
    <p:extLst>
      <p:ext uri="{BB962C8B-B14F-4D97-AF65-F5344CB8AC3E}">
        <p14:creationId xmlns:p14="http://schemas.microsoft.com/office/powerpoint/2010/main" val="194439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A1A351-4179-467B-BC5E-880922382CA8}" type="datetimeFigureOut">
              <a:rPr lang="en-US" smtClean="0"/>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422934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1A351-4179-467B-BC5E-880922382CA8}" type="datetimeFigureOut">
              <a:rPr lang="en-US" smtClean="0"/>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1770781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1A351-4179-467B-BC5E-880922382CA8}" type="datetimeFigureOut">
              <a:rPr lang="en-US" smtClean="0"/>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949811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 Content and Taglline">
    <p:spTree>
      <p:nvGrpSpPr>
        <p:cNvPr id="1" name=""/>
        <p:cNvGrpSpPr/>
        <p:nvPr/>
      </p:nvGrpSpPr>
      <p:grpSpPr>
        <a:xfrm>
          <a:off x="0" y="0"/>
          <a:ext cx="0" cy="0"/>
          <a:chOff x="0" y="0"/>
          <a:chExt cx="0" cy="0"/>
        </a:xfrm>
      </p:grpSpPr>
      <p:sp>
        <p:nvSpPr>
          <p:cNvPr id="7" name="Title 1"/>
          <p:cNvSpPr>
            <a:spLocks noGrp="1"/>
          </p:cNvSpPr>
          <p:nvPr>
            <p:ph type="title"/>
          </p:nvPr>
        </p:nvSpPr>
        <p:spPr>
          <a:xfrm>
            <a:off x="914401" y="682625"/>
            <a:ext cx="10363200" cy="369332"/>
          </a:xfrm>
        </p:spPr>
        <p:txBody>
          <a:bodyPr/>
          <a:lstStyle>
            <a:lvl1pPr>
              <a:defRPr/>
            </a:lvl1pPr>
          </a:lstStyle>
          <a:p>
            <a:r>
              <a:rPr lang="en-US" smtClean="0"/>
              <a:t>Click to edit Master title style</a:t>
            </a:r>
            <a:endParaRPr lang="en-US" dirty="0"/>
          </a:p>
        </p:txBody>
      </p:sp>
      <p:sp>
        <p:nvSpPr>
          <p:cNvPr id="9" name="Content Placeholder 21"/>
          <p:cNvSpPr>
            <a:spLocks noGrp="1"/>
          </p:cNvSpPr>
          <p:nvPr>
            <p:ph sz="quarter" idx="18"/>
          </p:nvPr>
        </p:nvSpPr>
        <p:spPr>
          <a:xfrm>
            <a:off x="1219201" y="1828800"/>
            <a:ext cx="9753600" cy="3429000"/>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TextBox 3"/>
          <p:cNvSpPr txBox="1"/>
          <p:nvPr userDrawn="1"/>
        </p:nvSpPr>
        <p:spPr>
          <a:xfrm>
            <a:off x="11776408" y="1514615"/>
            <a:ext cx="1219201" cy="914400"/>
          </a:xfrm>
          <a:prstGeom prst="rect">
            <a:avLst/>
          </a:prstGeom>
          <a:noFill/>
          <a:effectLst/>
        </p:spPr>
        <p:txBody>
          <a:bodyPr wrap="none" lIns="0" tIns="0" rIns="0" bIns="0" rtlCol="0">
            <a:noAutofit/>
          </a:bodyPr>
          <a:lstStyle/>
          <a:p>
            <a:pPr algn="l" eaLnBrk="0" hangingPunct="0">
              <a:lnSpc>
                <a:spcPts val="1800"/>
              </a:lnSpc>
            </a:pPr>
            <a:endParaRPr lang="en-US" sz="1400" b="1" dirty="0" smtClean="0">
              <a:ea typeface="+mn-ea"/>
              <a:cs typeface="+mn-cs"/>
            </a:endParaRPr>
          </a:p>
        </p:txBody>
      </p:sp>
      <p:sp>
        <p:nvSpPr>
          <p:cNvPr id="10" name="Text Placeholder 9"/>
          <p:cNvSpPr>
            <a:spLocks noGrp="1"/>
          </p:cNvSpPr>
          <p:nvPr>
            <p:ph type="body" sz="quarter" idx="16" hasCustomPrompt="1"/>
          </p:nvPr>
        </p:nvSpPr>
        <p:spPr>
          <a:xfrm>
            <a:off x="914401" y="1097307"/>
            <a:ext cx="10363200" cy="246221"/>
          </a:xfrm>
        </p:spPr>
        <p:txBody>
          <a:bodyPr vert="horz" lIns="0" tIns="0" rIns="0" bIns="0" rtlCol="0" anchor="t">
            <a:spAutoFit/>
          </a:bodyPr>
          <a:lstStyle>
            <a:lvl1pPr marL="0" indent="0" algn="l" defTabSz="457200" rtl="0" eaLnBrk="1" latinLnBrk="0" hangingPunct="1">
              <a:lnSpc>
                <a:spcPct val="100000"/>
              </a:lnSpc>
              <a:spcBef>
                <a:spcPct val="0"/>
              </a:spcBef>
              <a:spcAft>
                <a:spcPts val="0"/>
              </a:spcAft>
              <a:buNone/>
              <a:defRPr lang="en-US" sz="1600" b="1" kern="1200" dirty="0" smtClean="0">
                <a:solidFill>
                  <a:srgbClr val="94E6FF"/>
                </a:solidFill>
                <a:latin typeface="+mj-lt"/>
                <a:ea typeface="+mj-ea"/>
                <a:cs typeface="Arial"/>
              </a:defRPr>
            </a:lvl1pPr>
            <a:lvl2pPr algn="l" defTabSz="457200" rtl="0" eaLnBrk="1" latinLnBrk="0" hangingPunct="1">
              <a:lnSpc>
                <a:spcPct val="100000"/>
              </a:lnSpc>
              <a:spcBef>
                <a:spcPct val="0"/>
              </a:spcBef>
              <a:buNone/>
              <a:defRPr lang="en-US" sz="2400" b="1" kern="1200" dirty="0" smtClean="0">
                <a:solidFill>
                  <a:schemeClr val="tx1"/>
                </a:solidFill>
                <a:latin typeface="+mj-lt"/>
                <a:ea typeface="+mj-ea"/>
                <a:cs typeface="Arial"/>
              </a:defRPr>
            </a:lvl2pPr>
            <a:lvl3pPr algn="l" defTabSz="457200" rtl="0" eaLnBrk="1" latinLnBrk="0" hangingPunct="1">
              <a:lnSpc>
                <a:spcPct val="100000"/>
              </a:lnSpc>
              <a:spcBef>
                <a:spcPct val="0"/>
              </a:spcBef>
              <a:buNone/>
              <a:defRPr lang="en-US" sz="2400" b="1" kern="1200" dirty="0" smtClean="0">
                <a:solidFill>
                  <a:schemeClr val="tx1"/>
                </a:solidFill>
                <a:latin typeface="+mj-lt"/>
                <a:ea typeface="+mj-ea"/>
                <a:cs typeface="Arial"/>
              </a:defRPr>
            </a:lvl3pPr>
            <a:lvl4pPr algn="l" defTabSz="457200" rtl="0" eaLnBrk="1" latinLnBrk="0" hangingPunct="1">
              <a:lnSpc>
                <a:spcPct val="100000"/>
              </a:lnSpc>
              <a:spcBef>
                <a:spcPct val="0"/>
              </a:spcBef>
              <a:buNone/>
              <a:defRPr lang="en-US" sz="2400" b="1" kern="1200" dirty="0" smtClean="0">
                <a:solidFill>
                  <a:schemeClr val="tx1"/>
                </a:solidFill>
                <a:latin typeface="+mj-lt"/>
                <a:ea typeface="+mj-ea"/>
                <a:cs typeface="Arial"/>
              </a:defRPr>
            </a:lvl4pPr>
            <a:lvl5pPr algn="l" defTabSz="457200" rtl="0" eaLnBrk="1" latinLnBrk="0" hangingPunct="1">
              <a:lnSpc>
                <a:spcPct val="100000"/>
              </a:lnSpc>
              <a:spcBef>
                <a:spcPct val="0"/>
              </a:spcBef>
              <a:buNone/>
              <a:defRPr lang="en-US" sz="2400" b="1" kern="1200" dirty="0" smtClean="0">
                <a:solidFill>
                  <a:schemeClr val="tx1"/>
                </a:solidFill>
                <a:latin typeface="+mj-lt"/>
                <a:ea typeface="+mj-ea"/>
                <a:cs typeface="Arial"/>
              </a:defRPr>
            </a:lvl5pPr>
          </a:lstStyle>
          <a:p>
            <a:pPr lvl="0"/>
            <a:r>
              <a:rPr lang="en-US" dirty="0" smtClean="0"/>
              <a:t>Click to Edit Subtitle (optional)</a:t>
            </a:r>
            <a:endParaRPr lang="en-US" dirty="0"/>
          </a:p>
        </p:txBody>
      </p:sp>
      <p:sp>
        <p:nvSpPr>
          <p:cNvPr id="6" name="TextBox 5"/>
          <p:cNvSpPr txBox="1"/>
          <p:nvPr userDrawn="1"/>
        </p:nvSpPr>
        <p:spPr>
          <a:xfrm>
            <a:off x="1273965" y="6349730"/>
            <a:ext cx="1219201" cy="914400"/>
          </a:xfrm>
          <a:prstGeom prst="rect">
            <a:avLst/>
          </a:prstGeom>
          <a:noFill/>
          <a:effectLst/>
        </p:spPr>
        <p:txBody>
          <a:bodyPr wrap="none" lIns="0" tIns="0" rIns="0" bIns="0" rtlCol="0">
            <a:noAutofit/>
          </a:bodyPr>
          <a:lstStyle/>
          <a:p>
            <a:pPr algn="l" eaLnBrk="0" hangingPunct="0">
              <a:lnSpc>
                <a:spcPts val="1800"/>
              </a:lnSpc>
            </a:pPr>
            <a:endParaRPr lang="en-US" sz="1400" b="1" dirty="0" smtClean="0">
              <a:ea typeface="+mn-ea"/>
              <a:cs typeface="+mn-cs"/>
            </a:endParaRPr>
          </a:p>
        </p:txBody>
      </p:sp>
      <p:sp>
        <p:nvSpPr>
          <p:cNvPr id="12" name="Text Placeholder 25"/>
          <p:cNvSpPr>
            <a:spLocks noGrp="1"/>
          </p:cNvSpPr>
          <p:nvPr>
            <p:ph type="body" sz="quarter" idx="20" hasCustomPrompt="1"/>
          </p:nvPr>
        </p:nvSpPr>
        <p:spPr>
          <a:xfrm>
            <a:off x="914401" y="6185356"/>
            <a:ext cx="10363200" cy="215444"/>
          </a:xfrm>
        </p:spPr>
        <p:txBody>
          <a:bodyPr anchor="b">
            <a:spAutoFit/>
          </a:bodyPr>
          <a:lstStyle>
            <a:lvl1pPr marL="0" indent="0" algn="r">
              <a:spcBef>
                <a:spcPts val="0"/>
              </a:spcBef>
              <a:spcAft>
                <a:spcPts val="0"/>
              </a:spcAft>
              <a:buNone/>
              <a:defRPr sz="1400" b="0" i="1" baseline="0">
                <a:solidFill>
                  <a:schemeClr val="tx2"/>
                </a:solidFill>
              </a:defRPr>
            </a:lvl1pPr>
            <a:lvl2pPr marL="0" indent="0" algn="r">
              <a:buNone/>
              <a:defRPr sz="1600"/>
            </a:lvl2pPr>
            <a:lvl3pPr marL="0" indent="0" algn="r">
              <a:buNone/>
              <a:defRPr sz="1600"/>
            </a:lvl3pPr>
            <a:lvl4pPr marL="0" indent="0" algn="r">
              <a:buNone/>
              <a:defRPr sz="1600"/>
            </a:lvl4pPr>
            <a:lvl5pPr marL="0" indent="0" algn="r">
              <a:buNone/>
              <a:defRPr sz="1600"/>
            </a:lvl5pPr>
          </a:lstStyle>
          <a:p>
            <a:pPr lvl="0"/>
            <a:r>
              <a:rPr lang="en-US" dirty="0" smtClean="0"/>
              <a:t>Click to Edit Tagline (optional)</a:t>
            </a:r>
          </a:p>
        </p:txBody>
      </p:sp>
    </p:spTree>
    <p:extLst>
      <p:ext uri="{BB962C8B-B14F-4D97-AF65-F5344CB8AC3E}">
        <p14:creationId xmlns:p14="http://schemas.microsoft.com/office/powerpoint/2010/main" val="2750717082"/>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A1A351-4179-467B-BC5E-880922382CA8}" type="datetimeFigureOut">
              <a:rPr lang="en-US" smtClean="0"/>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250632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A1A351-4179-467B-BC5E-880922382CA8}" type="datetimeFigureOut">
              <a:rPr lang="en-US" smtClean="0"/>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2755109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A1A351-4179-467B-BC5E-880922382CA8}" type="datetimeFigureOut">
              <a:rPr lang="en-US" smtClean="0"/>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151234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A1A351-4179-467B-BC5E-880922382CA8}" type="datetimeFigureOut">
              <a:rPr lang="en-US" smtClean="0"/>
              <a:t>10/24/2015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3004709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A1A351-4179-467B-BC5E-880922382CA8}" type="datetimeFigureOut">
              <a:rPr lang="en-US" smtClean="0"/>
              <a:t>10/24/2015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316318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1A351-4179-467B-BC5E-880922382CA8}" type="datetimeFigureOut">
              <a:rPr lang="en-US" smtClean="0"/>
              <a:t>10/24/2015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110754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1A351-4179-467B-BC5E-880922382CA8}" type="datetimeFigureOut">
              <a:rPr lang="en-US" smtClean="0"/>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147887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A1A351-4179-467B-BC5E-880922382CA8}" type="datetimeFigureOut">
              <a:rPr lang="en-US" smtClean="0"/>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8E65CD-A3F2-4397-B8CB-24327C95F96E}" type="slidenum">
              <a:rPr lang="en-US" smtClean="0"/>
              <a:t>‹#›</a:t>
            </a:fld>
            <a:endParaRPr lang="en-US"/>
          </a:p>
        </p:txBody>
      </p:sp>
    </p:spTree>
    <p:extLst>
      <p:ext uri="{BB962C8B-B14F-4D97-AF65-F5344CB8AC3E}">
        <p14:creationId xmlns:p14="http://schemas.microsoft.com/office/powerpoint/2010/main" val="206338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1A351-4179-467B-BC5E-880922382CA8}" type="datetimeFigureOut">
              <a:rPr lang="en-US" smtClean="0"/>
              <a:t>10/24/2015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E65CD-A3F2-4397-B8CB-24327C95F96E}" type="slidenum">
              <a:rPr lang="en-US" smtClean="0"/>
              <a:t>‹#›</a:t>
            </a:fld>
            <a:endParaRPr lang="en-US"/>
          </a:p>
        </p:txBody>
      </p:sp>
    </p:spTree>
    <p:extLst>
      <p:ext uri="{BB962C8B-B14F-4D97-AF65-F5344CB8AC3E}">
        <p14:creationId xmlns:p14="http://schemas.microsoft.com/office/powerpoint/2010/main" val="3794878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Hazard and Risk </a:t>
            </a:r>
            <a:r>
              <a:rPr lang="en-US" b="1" dirty="0" smtClean="0"/>
              <a:t>Mapping Session – </a:t>
            </a:r>
            <a:br>
              <a:rPr lang="en-US" b="1" dirty="0" smtClean="0"/>
            </a:br>
            <a:r>
              <a:rPr lang="en-US" b="1" dirty="0" smtClean="0"/>
              <a:t>Saturday 1.30pm – 3pm</a:t>
            </a:r>
            <a:endParaRPr lang="en-US" dirty="0"/>
          </a:p>
        </p:txBody>
      </p:sp>
      <p:pic>
        <p:nvPicPr>
          <p:cNvPr id="4" name="Picture 3"/>
          <p:cNvPicPr>
            <a:picLocks noChangeAspect="1"/>
          </p:cNvPicPr>
          <p:nvPr/>
        </p:nvPicPr>
        <p:blipFill>
          <a:blip r:embed="rId2"/>
          <a:stretch>
            <a:fillRect/>
          </a:stretch>
        </p:blipFill>
        <p:spPr>
          <a:xfrm>
            <a:off x="1057141" y="2244790"/>
            <a:ext cx="4803820" cy="3212555"/>
          </a:xfrm>
          <a:prstGeom prst="rect">
            <a:avLst/>
          </a:prstGeom>
        </p:spPr>
      </p:pic>
      <p:pic>
        <p:nvPicPr>
          <p:cNvPr id="5" name="Picture 4"/>
          <p:cNvPicPr>
            <a:picLocks noChangeAspect="1"/>
          </p:cNvPicPr>
          <p:nvPr/>
        </p:nvPicPr>
        <p:blipFill>
          <a:blip r:embed="rId2"/>
          <a:stretch>
            <a:fillRect/>
          </a:stretch>
        </p:blipFill>
        <p:spPr>
          <a:xfrm>
            <a:off x="72630" y="6024054"/>
            <a:ext cx="12046740" cy="914480"/>
          </a:xfrm>
          <a:prstGeom prst="rect">
            <a:avLst/>
          </a:prstGeom>
        </p:spPr>
      </p:pic>
      <p:pic>
        <p:nvPicPr>
          <p:cNvPr id="6" name="Picture 5"/>
          <p:cNvPicPr>
            <a:picLocks noChangeAspect="1"/>
          </p:cNvPicPr>
          <p:nvPr/>
        </p:nvPicPr>
        <p:blipFill>
          <a:blip r:embed="rId2"/>
          <a:stretch>
            <a:fillRect/>
          </a:stretch>
        </p:blipFill>
        <p:spPr>
          <a:xfrm>
            <a:off x="6641598" y="2257397"/>
            <a:ext cx="3746287" cy="3212555"/>
          </a:xfrm>
          <a:prstGeom prst="rect">
            <a:avLst/>
          </a:prstGeom>
        </p:spPr>
      </p:pic>
    </p:spTree>
    <p:extLst>
      <p:ext uri="{BB962C8B-B14F-4D97-AF65-F5344CB8AC3E}">
        <p14:creationId xmlns:p14="http://schemas.microsoft.com/office/powerpoint/2010/main" val="370383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651307" y="241411"/>
            <a:ext cx="2326045" cy="789011"/>
          </a:xfrm>
          <a:prstGeom prst="rect">
            <a:avLst/>
          </a:prstGeom>
        </p:spPr>
      </p:pic>
      <p:pic>
        <p:nvPicPr>
          <p:cNvPr id="7" name="Picture 6"/>
          <p:cNvPicPr>
            <a:picLocks noChangeAspect="1"/>
          </p:cNvPicPr>
          <p:nvPr/>
        </p:nvPicPr>
        <p:blipFill>
          <a:blip r:embed="rId3"/>
          <a:stretch>
            <a:fillRect/>
          </a:stretch>
        </p:blipFill>
        <p:spPr>
          <a:xfrm>
            <a:off x="499862" y="635916"/>
            <a:ext cx="5198966" cy="2770444"/>
          </a:xfrm>
          <a:prstGeom prst="rect">
            <a:avLst/>
          </a:prstGeom>
        </p:spPr>
      </p:pic>
      <p:pic>
        <p:nvPicPr>
          <p:cNvPr id="8" name="Picture 7"/>
          <p:cNvPicPr>
            <a:picLocks noChangeAspect="1"/>
          </p:cNvPicPr>
          <p:nvPr/>
        </p:nvPicPr>
        <p:blipFill>
          <a:blip r:embed="rId3"/>
          <a:stretch>
            <a:fillRect/>
          </a:stretch>
        </p:blipFill>
        <p:spPr>
          <a:xfrm>
            <a:off x="5293217" y="1142353"/>
            <a:ext cx="6684135" cy="3011306"/>
          </a:xfrm>
          <a:prstGeom prst="rect">
            <a:avLst/>
          </a:prstGeom>
        </p:spPr>
      </p:pic>
      <p:sp>
        <p:nvSpPr>
          <p:cNvPr id="9" name="TextBox 8"/>
          <p:cNvSpPr txBox="1"/>
          <p:nvPr/>
        </p:nvSpPr>
        <p:spPr>
          <a:xfrm>
            <a:off x="6340926" y="4569616"/>
            <a:ext cx="5532782" cy="1077218"/>
          </a:xfrm>
          <a:prstGeom prst="rect">
            <a:avLst/>
          </a:prstGeom>
          <a:noFill/>
        </p:spPr>
        <p:txBody>
          <a:bodyPr wrap="square" rtlCol="0">
            <a:spAutoFit/>
          </a:bodyPr>
          <a:lstStyle/>
          <a:p>
            <a:pPr algn="ctr"/>
            <a:r>
              <a:rPr lang="en-US" sz="3200" b="1" dirty="0" smtClean="0">
                <a:solidFill>
                  <a:prstClr val="black"/>
                </a:solidFill>
              </a:rPr>
              <a:t>Regulatory Hazard and Risk Mapping - FEMA</a:t>
            </a:r>
            <a:endParaRPr lang="en-US" sz="3200" b="1" dirty="0">
              <a:solidFill>
                <a:prstClr val="black"/>
              </a:solidFill>
            </a:endParaRPr>
          </a:p>
        </p:txBody>
      </p:sp>
      <p:pic>
        <p:nvPicPr>
          <p:cNvPr id="10" name="Picture 9"/>
          <p:cNvPicPr>
            <a:picLocks noChangeAspect="1"/>
          </p:cNvPicPr>
          <p:nvPr/>
        </p:nvPicPr>
        <p:blipFill>
          <a:blip r:embed="rId3"/>
          <a:stretch>
            <a:fillRect/>
          </a:stretch>
        </p:blipFill>
        <p:spPr>
          <a:xfrm>
            <a:off x="10369138" y="6062791"/>
            <a:ext cx="1822862" cy="914479"/>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6218" y="6062791"/>
            <a:ext cx="707288" cy="748356"/>
          </a:xfrm>
          <a:prstGeom prst="rect">
            <a:avLst/>
          </a:prstGeom>
        </p:spPr>
      </p:pic>
      <p:pic>
        <p:nvPicPr>
          <p:cNvPr id="12" name="Picture 11"/>
          <p:cNvPicPr>
            <a:picLocks noChangeAspect="1"/>
          </p:cNvPicPr>
          <p:nvPr/>
        </p:nvPicPr>
        <p:blipFill>
          <a:blip r:embed="rId3"/>
          <a:stretch>
            <a:fillRect/>
          </a:stretch>
        </p:blipFill>
        <p:spPr>
          <a:xfrm>
            <a:off x="1395232" y="3800396"/>
            <a:ext cx="3408225" cy="2971972"/>
          </a:xfrm>
          <a:prstGeom prst="rect">
            <a:avLst/>
          </a:prstGeom>
        </p:spPr>
      </p:pic>
    </p:spTree>
    <p:extLst>
      <p:ext uri="{BB962C8B-B14F-4D97-AF65-F5344CB8AC3E}">
        <p14:creationId xmlns:p14="http://schemas.microsoft.com/office/powerpoint/2010/main" val="2640251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Speakers – Hazard and Risk </a:t>
            </a:r>
            <a:r>
              <a:rPr lang="en-US" dirty="0"/>
              <a:t>M</a:t>
            </a:r>
            <a:r>
              <a:rPr lang="en-US" dirty="0" smtClean="0"/>
              <a:t>apping Session</a:t>
            </a:r>
            <a:endParaRPr lang="en-US" dirty="0"/>
          </a:p>
        </p:txBody>
      </p:sp>
      <p:sp>
        <p:nvSpPr>
          <p:cNvPr id="3" name="Rectangle 2"/>
          <p:cNvSpPr/>
          <p:nvPr/>
        </p:nvSpPr>
        <p:spPr>
          <a:xfrm>
            <a:off x="838200" y="1518160"/>
            <a:ext cx="7976559" cy="3477875"/>
          </a:xfrm>
          <a:prstGeom prst="rect">
            <a:avLst/>
          </a:prstGeom>
        </p:spPr>
        <p:txBody>
          <a:bodyPr wrap="square">
            <a:spAutoFit/>
          </a:bodyPr>
          <a:lstStyle/>
          <a:p>
            <a:r>
              <a:rPr lang="en-US" sz="2000" b="1" dirty="0"/>
              <a:t>Craig Jacobson </a:t>
            </a:r>
            <a:r>
              <a:rPr lang="en-US" sz="2000" dirty="0"/>
              <a:t>(Icon </a:t>
            </a:r>
            <a:r>
              <a:rPr lang="en-US" sz="2000" dirty="0" smtClean="0"/>
              <a:t>Engineering) - Regulatory Mapping of Risk</a:t>
            </a:r>
          </a:p>
          <a:p>
            <a:endParaRPr lang="en-US" sz="2000" dirty="0"/>
          </a:p>
          <a:p>
            <a:r>
              <a:rPr lang="en-US" sz="2000" dirty="0"/>
              <a:t>Craig </a:t>
            </a:r>
            <a:r>
              <a:rPr lang="en-US" sz="2000" dirty="0" smtClean="0"/>
              <a:t>is </a:t>
            </a:r>
            <a:r>
              <a:rPr lang="en-US" sz="2000" dirty="0"/>
              <a:t>a professional engineer and principal with ICON Engineering. </a:t>
            </a:r>
            <a:r>
              <a:rPr lang="en-US" sz="2000" dirty="0" smtClean="0"/>
              <a:t> In </a:t>
            </a:r>
            <a:r>
              <a:rPr lang="en-US" sz="2000" dirty="0"/>
              <a:t>Boulder, Craig has managed several flood hazard mapping studies and mitigation planning efforts both prior to, and following the 2013 floods.  ICON’s current study along Skunk Creek actually reviews flooding surrounding CU’s Kittredge Campus, where we are at today. </a:t>
            </a:r>
          </a:p>
          <a:p>
            <a:endParaRPr lang="en-US" sz="2000" dirty="0"/>
          </a:p>
          <a:p>
            <a:r>
              <a:rPr lang="en-US" sz="2000" b="1" dirty="0" err="1" smtClean="0"/>
              <a:t>Eben</a:t>
            </a:r>
            <a:r>
              <a:rPr lang="en-US" sz="2000" b="1" dirty="0" smtClean="0"/>
              <a:t> </a:t>
            </a:r>
            <a:r>
              <a:rPr lang="en-US" sz="2000" b="1" dirty="0"/>
              <a:t>Dennis</a:t>
            </a:r>
            <a:r>
              <a:rPr lang="en-US" sz="2000" dirty="0"/>
              <a:t> graduated in 2012 from the University of Colorado Denver in the Geography and Environmental Studies program.  </a:t>
            </a:r>
            <a:r>
              <a:rPr lang="en-US" sz="2000" dirty="0" err="1"/>
              <a:t>Eben</a:t>
            </a:r>
            <a:r>
              <a:rPr lang="en-US" sz="2000" dirty="0"/>
              <a:t> is ICON’s GIS Coordinator and specializes in Open Source and Web Mapping applications. </a:t>
            </a:r>
          </a:p>
        </p:txBody>
      </p:sp>
      <p:pic>
        <p:nvPicPr>
          <p:cNvPr id="4" name="Picture 3"/>
          <p:cNvPicPr>
            <a:picLocks noChangeAspect="1"/>
          </p:cNvPicPr>
          <p:nvPr/>
        </p:nvPicPr>
        <p:blipFill>
          <a:blip r:embed="rId2"/>
          <a:stretch>
            <a:fillRect/>
          </a:stretch>
        </p:blipFill>
        <p:spPr>
          <a:xfrm>
            <a:off x="8814759" y="1705601"/>
            <a:ext cx="2276243" cy="2276243"/>
          </a:xfrm>
          <a:prstGeom prst="rect">
            <a:avLst/>
          </a:prstGeom>
        </p:spPr>
      </p:pic>
      <p:pic>
        <p:nvPicPr>
          <p:cNvPr id="5" name="Picture 4"/>
          <p:cNvPicPr>
            <a:picLocks noChangeAspect="1"/>
          </p:cNvPicPr>
          <p:nvPr/>
        </p:nvPicPr>
        <p:blipFill>
          <a:blip r:embed="rId3"/>
          <a:stretch>
            <a:fillRect/>
          </a:stretch>
        </p:blipFill>
        <p:spPr>
          <a:xfrm>
            <a:off x="9644333" y="4340473"/>
            <a:ext cx="1886668" cy="1886668"/>
          </a:xfrm>
          <a:prstGeom prst="rect">
            <a:avLst/>
          </a:prstGeom>
        </p:spPr>
      </p:pic>
    </p:spTree>
    <p:extLst>
      <p:ext uri="{BB962C8B-B14F-4D97-AF65-F5344CB8AC3E}">
        <p14:creationId xmlns:p14="http://schemas.microsoft.com/office/powerpoint/2010/main" val="416774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793" y="485339"/>
            <a:ext cx="7692885" cy="369332"/>
          </a:xfrm>
        </p:spPr>
        <p:txBody>
          <a:bodyPr>
            <a:normAutofit fontScale="90000"/>
          </a:bodyPr>
          <a:lstStyle/>
          <a:p>
            <a:r>
              <a:rPr lang="en-US" dirty="0" smtClean="0"/>
              <a:t>Sharing Hazard Information with the Public</a:t>
            </a:r>
            <a:endParaRPr lang="en-US" dirty="0"/>
          </a:p>
        </p:txBody>
      </p:sp>
      <p:sp>
        <p:nvSpPr>
          <p:cNvPr id="4" name="Text Placeholder 3"/>
          <p:cNvSpPr>
            <a:spLocks noGrp="1"/>
          </p:cNvSpPr>
          <p:nvPr>
            <p:ph type="body" sz="quarter" idx="16"/>
          </p:nvPr>
        </p:nvSpPr>
        <p:spPr>
          <a:xfrm>
            <a:off x="327993" y="1195984"/>
            <a:ext cx="10363200" cy="246221"/>
          </a:xfrm>
        </p:spPr>
        <p:txBody>
          <a:bodyPr/>
          <a:lstStyle/>
          <a:p>
            <a:r>
              <a:rPr lang="en-US" dirty="0" smtClean="0">
                <a:solidFill>
                  <a:schemeClr val="accent1"/>
                </a:solidFill>
              </a:rPr>
              <a:t>Helping the Public Understand their Risk</a:t>
            </a:r>
            <a:endParaRPr lang="en-US" dirty="0">
              <a:solidFill>
                <a:schemeClr val="accent1"/>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3492" y="1494710"/>
            <a:ext cx="3087864" cy="24927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p:cNvPicPr>
          <p:nvPr/>
        </p:nvPicPr>
        <p:blipFill>
          <a:blip r:embed="rId3"/>
          <a:stretch>
            <a:fillRect/>
          </a:stretch>
        </p:blipFill>
        <p:spPr>
          <a:xfrm>
            <a:off x="4770610" y="4386989"/>
            <a:ext cx="3869378" cy="2471011"/>
          </a:xfrm>
          <a:prstGeom prst="rect">
            <a:avLst/>
          </a:prstGeom>
        </p:spPr>
      </p:pic>
      <p:pic>
        <p:nvPicPr>
          <p:cNvPr id="9" name="Picture 8"/>
          <p:cNvPicPr>
            <a:picLocks noChangeAspect="1"/>
          </p:cNvPicPr>
          <p:nvPr/>
        </p:nvPicPr>
        <p:blipFill>
          <a:blip r:embed="rId3"/>
          <a:stretch>
            <a:fillRect/>
          </a:stretch>
        </p:blipFill>
        <p:spPr>
          <a:xfrm>
            <a:off x="8249231" y="1195984"/>
            <a:ext cx="3927884" cy="3090247"/>
          </a:xfrm>
          <a:prstGeom prst="rect">
            <a:avLst/>
          </a:prstGeom>
        </p:spPr>
      </p:pic>
      <p:pic>
        <p:nvPicPr>
          <p:cNvPr id="7" name="Picture 6"/>
          <p:cNvPicPr>
            <a:picLocks noChangeAspect="1"/>
          </p:cNvPicPr>
          <p:nvPr/>
        </p:nvPicPr>
        <p:blipFill>
          <a:blip r:embed="rId3"/>
          <a:stretch>
            <a:fillRect/>
          </a:stretch>
        </p:blipFill>
        <p:spPr>
          <a:xfrm>
            <a:off x="110020" y="1786283"/>
            <a:ext cx="4615598" cy="3021241"/>
          </a:xfrm>
          <a:prstGeom prst="rect">
            <a:avLst/>
          </a:prstGeom>
        </p:spPr>
      </p:pic>
    </p:spTree>
    <p:extLst>
      <p:ext uri="{BB962C8B-B14F-4D97-AF65-F5344CB8AC3E}">
        <p14:creationId xmlns:p14="http://schemas.microsoft.com/office/powerpoint/2010/main" val="3243134788"/>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Speakers – Hazard and Risk </a:t>
            </a:r>
            <a:r>
              <a:rPr lang="en-US" dirty="0"/>
              <a:t>M</a:t>
            </a:r>
            <a:r>
              <a:rPr lang="en-US" dirty="0" smtClean="0"/>
              <a:t>apping Session</a:t>
            </a:r>
            <a:endParaRPr lang="en-US" dirty="0"/>
          </a:p>
        </p:txBody>
      </p:sp>
      <p:sp>
        <p:nvSpPr>
          <p:cNvPr id="6" name="Rectangle 2"/>
          <p:cNvSpPr>
            <a:spLocks noChangeArrowheads="1"/>
          </p:cNvSpPr>
          <p:nvPr/>
        </p:nvSpPr>
        <p:spPr bwMode="auto">
          <a:xfrm>
            <a:off x="838200" y="1229024"/>
            <a:ext cx="7781365"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A GIS Perspective on Trends in Mapping Hazard and Risk</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a:r>
            <a:b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br>
            <a:r>
              <a:rPr kumimoji="0" lang="en-US" altLang="en-US" sz="20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Jeff </a:t>
            </a:r>
            <a:r>
              <a:rPr kumimoji="0" lang="en-US" altLang="en-US" sz="2000" b="1"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Baranyi</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Emergency Management Technical Lead, </a:t>
            </a:r>
            <a:r>
              <a:rPr kumimoji="0" lang="en-US" altLang="en-US"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Esri</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Mr. </a:t>
            </a:r>
            <a:r>
              <a:rPr kumimoji="0" lang="en-US" altLang="en-US"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Baranyi</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is the Emergency Management Technical Lead on the Patterns &amp; Practices Industry Framework and Standards team at </a:t>
            </a:r>
            <a:r>
              <a:rPr kumimoji="0" lang="en-US" altLang="en-US"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Esri</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He is responsible for working closely with </a:t>
            </a:r>
            <a:r>
              <a:rPr kumimoji="0" lang="en-US" altLang="en-US"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Esri’s</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Public Safety team to define and advocate a set of industry focused solution patterns that promote the vision and value of the ArcGIS platform.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Jeff is also a member of </a:t>
            </a:r>
            <a:r>
              <a:rPr kumimoji="0" lang="en-US" altLang="en-US"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Esri’s</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Disaster Response Team where he advises on best practices and data as well as support users in times of need.  He has been with </a:t>
            </a:r>
            <a:r>
              <a:rPr kumimoji="0" lang="en-US" altLang="en-US"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Esri</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since 2000 and started as a consultant in the Professional Services Group.  Mr. </a:t>
            </a:r>
            <a:r>
              <a:rPr kumimoji="0" lang="en-US" altLang="en-US" sz="2000" b="0" i="0" u="none" strike="noStrike" cap="none" normalizeH="0" baseline="0" dirty="0" err="1" smtClean="0">
                <a:ln>
                  <a:noFill/>
                </a:ln>
                <a:solidFill>
                  <a:schemeClr val="tx1"/>
                </a:solidFill>
                <a:effectLst/>
                <a:ea typeface="Calibri" panose="020F0502020204030204" pitchFamily="34" charset="0"/>
                <a:cs typeface="Times New Roman" panose="02020603050405020304" pitchFamily="18" charset="0"/>
              </a:rPr>
              <a:t>Baranyi</a:t>
            </a:r>
            <a:r>
              <a:rPr kumimoji="0" lang="en-US" altLang="en-US" sz="20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holds a Masters of Engineering in Applied Remote Sensing and Geographic Information Systems and a B.S. in Biology from the University of Michigan.</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1" descr="JeffBBroomfie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9565" y="3700981"/>
            <a:ext cx="2973069" cy="2229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205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pic>
        <p:nvPicPr>
          <p:cNvPr id="216" name="Shape 216"/>
          <p:cNvPicPr preferRelativeResize="0"/>
          <p:nvPr/>
        </p:nvPicPr>
        <p:blipFill rotWithShape="1">
          <a:blip r:embed="rId3">
            <a:alphaModFix/>
            <a:extLst>
              <a:ext uri="{28A0092B-C50C-407E-A947-70E740481C1C}">
                <a14:useLocalDpi xmlns:a14="http://schemas.microsoft.com/office/drawing/2010/main"/>
              </a:ext>
            </a:extLst>
          </a:blip>
          <a:srcRect/>
          <a:stretch/>
        </p:blipFill>
        <p:spPr>
          <a:xfrm>
            <a:off x="-471400" y="-1196125"/>
            <a:ext cx="12663299" cy="8054100"/>
          </a:xfrm>
          <a:prstGeom prst="rect">
            <a:avLst/>
          </a:prstGeom>
          <a:noFill/>
          <a:ln>
            <a:noFill/>
          </a:ln>
        </p:spPr>
      </p:pic>
      <p:sp>
        <p:nvSpPr>
          <p:cNvPr id="217" name="Shape 217"/>
          <p:cNvSpPr txBox="1">
            <a:spLocks noGrp="1"/>
          </p:cNvSpPr>
          <p:nvPr>
            <p:ph type="title"/>
          </p:nvPr>
        </p:nvSpPr>
        <p:spPr>
          <a:xfrm>
            <a:off x="1387998" y="0"/>
            <a:ext cx="8227217" cy="1283984"/>
          </a:xfrm>
          <a:prstGeom prst="rect">
            <a:avLst/>
          </a:prstGeom>
          <a:solidFill>
            <a:srgbClr val="FFFFFF">
              <a:alpha val="49803"/>
            </a:srgbClr>
          </a:solidFill>
          <a:ln>
            <a:noFill/>
          </a:ln>
        </p:spPr>
        <p:txBody>
          <a:bodyPr lIns="91425" tIns="45700" rIns="91425" bIns="45700" anchor="ctr" anchorCtr="0">
            <a:noAutofit/>
          </a:bodyPr>
          <a:lstStyle/>
          <a:p>
            <a:pPr marL="0" marR="0" lvl="0" indent="0" algn="l" rtl="0">
              <a:lnSpc>
                <a:spcPct val="85000"/>
              </a:lnSpc>
              <a:spcBef>
                <a:spcPts val="0"/>
              </a:spcBef>
              <a:buClr>
                <a:srgbClr val="ECC07C"/>
              </a:buClr>
              <a:buSzPct val="25000"/>
              <a:buFont typeface="Cantarell"/>
              <a:buNone/>
            </a:pPr>
            <a:r>
              <a:rPr lang="en-US" sz="3959" b="0" i="0" u="none" strike="noStrike" cap="none" baseline="0" dirty="0">
                <a:solidFill>
                  <a:srgbClr val="FFFF00"/>
                </a:solidFill>
                <a:effectLst>
                  <a:outerShdw blurRad="38100" dist="38100" dir="2700000" algn="tl">
                    <a:srgbClr val="000000">
                      <a:alpha val="43137"/>
                    </a:srgbClr>
                  </a:outerShdw>
                </a:effectLst>
                <a:latin typeface="Cantarell"/>
                <a:ea typeface="Cantarell"/>
                <a:cs typeface="Cantarell"/>
                <a:sym typeface="Cantarell"/>
              </a:rPr>
              <a:t>STEEP, CONFINED</a:t>
            </a:r>
            <a:br>
              <a:rPr lang="en-US" sz="3959" b="0" i="0" u="none" strike="noStrike" cap="none" baseline="0" dirty="0">
                <a:solidFill>
                  <a:srgbClr val="FFFF00"/>
                </a:solidFill>
                <a:effectLst>
                  <a:outerShdw blurRad="38100" dist="38100" dir="2700000" algn="tl">
                    <a:srgbClr val="000000">
                      <a:alpha val="43137"/>
                    </a:srgbClr>
                  </a:outerShdw>
                </a:effectLst>
                <a:latin typeface="Cantarell"/>
                <a:ea typeface="Cantarell"/>
                <a:cs typeface="Cantarell"/>
                <a:sym typeface="Cantarell"/>
              </a:rPr>
            </a:br>
            <a:r>
              <a:rPr lang="en-US" sz="3959" b="0" i="0" u="none" strike="noStrike" cap="none" baseline="0" dirty="0">
                <a:solidFill>
                  <a:srgbClr val="FFFF00"/>
                </a:solidFill>
                <a:effectLst>
                  <a:outerShdw blurRad="38100" dist="38100" dir="2700000" algn="tl">
                    <a:srgbClr val="000000">
                      <a:alpha val="43137"/>
                    </a:srgbClr>
                  </a:outerShdw>
                </a:effectLst>
                <a:latin typeface="Cantarell"/>
                <a:ea typeface="Cantarell"/>
                <a:cs typeface="Cantarell"/>
                <a:sym typeface="Cantarell"/>
              </a:rPr>
              <a:t> TO SEMI-CONFINED VALLEYS</a:t>
            </a:r>
          </a:p>
        </p:txBody>
      </p:sp>
      <p:pic>
        <p:nvPicPr>
          <p:cNvPr id="218" name="Shape 21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5714998" y="6501362"/>
            <a:ext cx="6477001" cy="356636"/>
          </a:xfrm>
          <a:prstGeom prst="rect">
            <a:avLst/>
          </a:prstGeom>
          <a:noFill/>
          <a:ln>
            <a:noFill/>
          </a:ln>
        </p:spPr>
      </p:pic>
      <p:cxnSp>
        <p:nvCxnSpPr>
          <p:cNvPr id="219" name="Shape 219"/>
          <p:cNvCxnSpPr/>
          <p:nvPr/>
        </p:nvCxnSpPr>
        <p:spPr>
          <a:xfrm rot="10800000">
            <a:off x="7238999" y="3657600"/>
            <a:ext cx="228600" cy="491148"/>
          </a:xfrm>
          <a:prstGeom prst="straightConnector1">
            <a:avLst/>
          </a:prstGeom>
          <a:noFill/>
          <a:ln w="38100" cap="flat" cmpd="sng">
            <a:solidFill>
              <a:srgbClr val="00B050"/>
            </a:solidFill>
            <a:prstDash val="solid"/>
            <a:round/>
            <a:headEnd type="none" w="med" len="med"/>
            <a:tailEnd type="stealth" w="lg" len="lg"/>
          </a:ln>
        </p:spPr>
      </p:cxnSp>
      <p:cxnSp>
        <p:nvCxnSpPr>
          <p:cNvPr id="220" name="Shape 220"/>
          <p:cNvCxnSpPr/>
          <p:nvPr/>
        </p:nvCxnSpPr>
        <p:spPr>
          <a:xfrm>
            <a:off x="6137180" y="5700251"/>
            <a:ext cx="234122" cy="343912"/>
          </a:xfrm>
          <a:prstGeom prst="straightConnector1">
            <a:avLst/>
          </a:prstGeom>
          <a:noFill/>
          <a:ln w="38100" cap="flat" cmpd="sng">
            <a:solidFill>
              <a:srgbClr val="9F4210"/>
            </a:solidFill>
            <a:prstDash val="solid"/>
            <a:round/>
            <a:headEnd type="none" w="med" len="med"/>
            <a:tailEnd type="stealth" w="lg" len="lg"/>
          </a:ln>
        </p:spPr>
      </p:cxnSp>
      <p:cxnSp>
        <p:nvCxnSpPr>
          <p:cNvPr id="221" name="Shape 221"/>
          <p:cNvCxnSpPr/>
          <p:nvPr/>
        </p:nvCxnSpPr>
        <p:spPr>
          <a:xfrm>
            <a:off x="2249127" y="4940710"/>
            <a:ext cx="0" cy="430475"/>
          </a:xfrm>
          <a:prstGeom prst="straightConnector1">
            <a:avLst/>
          </a:prstGeom>
          <a:noFill/>
          <a:ln w="38100" cap="flat" cmpd="sng">
            <a:solidFill>
              <a:srgbClr val="FF0000"/>
            </a:solidFill>
            <a:prstDash val="solid"/>
            <a:round/>
            <a:headEnd type="none" w="med" len="med"/>
            <a:tailEnd type="stealth" w="lg" len="lg"/>
          </a:ln>
        </p:spPr>
      </p:cxnSp>
      <p:sp>
        <p:nvSpPr>
          <p:cNvPr id="222" name="Shape 222"/>
          <p:cNvSpPr txBox="1"/>
          <p:nvPr/>
        </p:nvSpPr>
        <p:spPr>
          <a:xfrm>
            <a:off x="7031303" y="5738350"/>
            <a:ext cx="2883000" cy="461699"/>
          </a:xfrm>
          <a:prstGeom prst="rect">
            <a:avLst/>
          </a:prstGeom>
          <a:solidFill>
            <a:schemeClr val="lt1">
              <a:alpha val="49803"/>
            </a:schemeClr>
          </a:solid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9F4210"/>
                </a:solidFill>
                <a:effectLst>
                  <a:outerShdw blurRad="38100" dist="38100" dir="2700000" algn="tl">
                    <a:srgbClr val="000000">
                      <a:alpha val="43137"/>
                    </a:srgbClr>
                  </a:outerShdw>
                </a:effectLst>
                <a:latin typeface="Cantarell"/>
                <a:ea typeface="Cantarell"/>
                <a:cs typeface="Cantarell"/>
                <a:sym typeface="Cantarell"/>
              </a:rPr>
              <a:t>Lateral Erosion</a:t>
            </a:r>
          </a:p>
        </p:txBody>
      </p:sp>
      <p:cxnSp>
        <p:nvCxnSpPr>
          <p:cNvPr id="223" name="Shape 223"/>
          <p:cNvCxnSpPr/>
          <p:nvPr/>
        </p:nvCxnSpPr>
        <p:spPr>
          <a:xfrm>
            <a:off x="6384830" y="5738351"/>
            <a:ext cx="231876" cy="305812"/>
          </a:xfrm>
          <a:prstGeom prst="straightConnector1">
            <a:avLst/>
          </a:prstGeom>
          <a:noFill/>
          <a:ln w="38100" cap="flat" cmpd="sng">
            <a:solidFill>
              <a:srgbClr val="9F4210"/>
            </a:solidFill>
            <a:prstDash val="solid"/>
            <a:round/>
            <a:headEnd type="none" w="med" len="med"/>
            <a:tailEnd type="stealth" w="lg" len="lg"/>
          </a:ln>
        </p:spPr>
      </p:cxnSp>
      <p:cxnSp>
        <p:nvCxnSpPr>
          <p:cNvPr id="224" name="Shape 224"/>
          <p:cNvCxnSpPr/>
          <p:nvPr/>
        </p:nvCxnSpPr>
        <p:spPr>
          <a:xfrm>
            <a:off x="6603906" y="5738351"/>
            <a:ext cx="313087" cy="305812"/>
          </a:xfrm>
          <a:prstGeom prst="straightConnector1">
            <a:avLst/>
          </a:prstGeom>
          <a:noFill/>
          <a:ln w="38100" cap="flat" cmpd="sng">
            <a:solidFill>
              <a:srgbClr val="9F4210"/>
            </a:solidFill>
            <a:prstDash val="solid"/>
            <a:round/>
            <a:headEnd type="none" w="med" len="med"/>
            <a:tailEnd type="stealth" w="lg" len="lg"/>
          </a:ln>
        </p:spPr>
      </p:cxnSp>
      <p:cxnSp>
        <p:nvCxnSpPr>
          <p:cNvPr id="225" name="Shape 225"/>
          <p:cNvCxnSpPr/>
          <p:nvPr/>
        </p:nvCxnSpPr>
        <p:spPr>
          <a:xfrm>
            <a:off x="2401527" y="5093110"/>
            <a:ext cx="0" cy="430475"/>
          </a:xfrm>
          <a:prstGeom prst="straightConnector1">
            <a:avLst/>
          </a:prstGeom>
          <a:noFill/>
          <a:ln w="38100" cap="flat" cmpd="sng">
            <a:solidFill>
              <a:srgbClr val="FF0000"/>
            </a:solidFill>
            <a:prstDash val="solid"/>
            <a:round/>
            <a:headEnd type="none" w="med" len="med"/>
            <a:tailEnd type="stealth" w="lg" len="lg"/>
          </a:ln>
        </p:spPr>
      </p:cxnSp>
      <p:cxnSp>
        <p:nvCxnSpPr>
          <p:cNvPr id="226" name="Shape 226"/>
          <p:cNvCxnSpPr/>
          <p:nvPr/>
        </p:nvCxnSpPr>
        <p:spPr>
          <a:xfrm>
            <a:off x="2553927" y="5245510"/>
            <a:ext cx="0" cy="430475"/>
          </a:xfrm>
          <a:prstGeom prst="straightConnector1">
            <a:avLst/>
          </a:prstGeom>
          <a:noFill/>
          <a:ln w="38100" cap="flat" cmpd="sng">
            <a:solidFill>
              <a:srgbClr val="FF0000"/>
            </a:solidFill>
            <a:prstDash val="solid"/>
            <a:round/>
            <a:headEnd type="none" w="med" len="med"/>
            <a:tailEnd type="stealth" w="lg" len="lg"/>
          </a:ln>
        </p:spPr>
      </p:cxnSp>
      <p:sp>
        <p:nvSpPr>
          <p:cNvPr id="227" name="Shape 227"/>
          <p:cNvSpPr txBox="1"/>
          <p:nvPr/>
        </p:nvSpPr>
        <p:spPr>
          <a:xfrm>
            <a:off x="2378598" y="4584600"/>
            <a:ext cx="3336300" cy="461699"/>
          </a:xfrm>
          <a:prstGeom prst="rect">
            <a:avLst/>
          </a:prstGeom>
          <a:solidFill>
            <a:schemeClr val="lt1">
              <a:alpha val="49803"/>
            </a:schemeClr>
          </a:solid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FF0000"/>
                </a:solidFill>
                <a:latin typeface="Cantarell"/>
                <a:ea typeface="Cantarell"/>
                <a:cs typeface="Cantarell"/>
                <a:sym typeface="Cantarell"/>
              </a:rPr>
              <a:t>Vertical Erosion</a:t>
            </a:r>
          </a:p>
        </p:txBody>
      </p:sp>
      <p:cxnSp>
        <p:nvCxnSpPr>
          <p:cNvPr id="228" name="Shape 228"/>
          <p:cNvCxnSpPr/>
          <p:nvPr/>
        </p:nvCxnSpPr>
        <p:spPr>
          <a:xfrm rot="10800000" flipH="1">
            <a:off x="7543800" y="3581400"/>
            <a:ext cx="304799" cy="680266"/>
          </a:xfrm>
          <a:prstGeom prst="straightConnector1">
            <a:avLst/>
          </a:prstGeom>
          <a:noFill/>
          <a:ln w="38100" cap="flat" cmpd="sng">
            <a:solidFill>
              <a:srgbClr val="00B050"/>
            </a:solidFill>
            <a:prstDash val="solid"/>
            <a:round/>
            <a:headEnd type="none" w="med" len="med"/>
            <a:tailEnd type="stealth" w="lg" len="lg"/>
          </a:ln>
        </p:spPr>
      </p:cxnSp>
      <p:cxnSp>
        <p:nvCxnSpPr>
          <p:cNvPr id="229" name="Shape 229"/>
          <p:cNvCxnSpPr/>
          <p:nvPr/>
        </p:nvCxnSpPr>
        <p:spPr>
          <a:xfrm rot="10800000" flipH="1">
            <a:off x="7696200" y="4035832"/>
            <a:ext cx="304799" cy="225833"/>
          </a:xfrm>
          <a:prstGeom prst="straightConnector1">
            <a:avLst/>
          </a:prstGeom>
          <a:noFill/>
          <a:ln w="38100" cap="flat" cmpd="sng">
            <a:solidFill>
              <a:srgbClr val="00B050"/>
            </a:solidFill>
            <a:prstDash val="solid"/>
            <a:round/>
            <a:headEnd type="none" w="med" len="med"/>
            <a:tailEnd type="stealth" w="lg" len="lg"/>
          </a:ln>
        </p:spPr>
      </p:cxnSp>
      <p:sp>
        <p:nvSpPr>
          <p:cNvPr id="230" name="Shape 230"/>
          <p:cNvSpPr txBox="1"/>
          <p:nvPr/>
        </p:nvSpPr>
        <p:spPr>
          <a:xfrm>
            <a:off x="7353298" y="4488752"/>
            <a:ext cx="3336300" cy="461699"/>
          </a:xfrm>
          <a:prstGeom prst="rect">
            <a:avLst/>
          </a:prstGeom>
          <a:solidFill>
            <a:schemeClr val="lt1">
              <a:alpha val="49803"/>
            </a:schemeClr>
          </a:solid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00B050"/>
                </a:solidFill>
                <a:effectLst>
                  <a:outerShdw blurRad="38100" dist="38100" dir="2700000" algn="tl">
                    <a:srgbClr val="000000">
                      <a:alpha val="43137"/>
                    </a:srgbClr>
                  </a:outerShdw>
                </a:effectLst>
                <a:latin typeface="Cantarell"/>
                <a:ea typeface="Cantarell"/>
                <a:cs typeface="Cantarell"/>
                <a:sym typeface="Cantarell"/>
              </a:rPr>
              <a:t>Vertical Deposition</a:t>
            </a:r>
          </a:p>
        </p:txBody>
      </p:sp>
      <p:sp>
        <p:nvSpPr>
          <p:cNvPr id="231" name="Shape 231"/>
          <p:cNvSpPr txBox="1"/>
          <p:nvPr/>
        </p:nvSpPr>
        <p:spPr>
          <a:xfrm>
            <a:off x="5990074" y="1950075"/>
            <a:ext cx="4806300" cy="461699"/>
          </a:xfrm>
          <a:prstGeom prst="rect">
            <a:avLst/>
          </a:prstGeom>
          <a:solidFill>
            <a:schemeClr val="lt1">
              <a:alpha val="49803"/>
            </a:schemeClr>
          </a:solid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002060"/>
                </a:solidFill>
                <a:latin typeface="Cantarell"/>
                <a:ea typeface="Cantarell"/>
                <a:cs typeface="Cantarell"/>
                <a:sym typeface="Cantarell"/>
              </a:rPr>
              <a:t>Transport Capacity &lt; Supply</a:t>
            </a:r>
          </a:p>
        </p:txBody>
      </p:sp>
      <p:sp>
        <p:nvSpPr>
          <p:cNvPr id="232" name="Shape 232"/>
          <p:cNvSpPr txBox="1"/>
          <p:nvPr/>
        </p:nvSpPr>
        <p:spPr>
          <a:xfrm>
            <a:off x="1792347" y="3278850"/>
            <a:ext cx="4472700" cy="461699"/>
          </a:xfrm>
          <a:prstGeom prst="rect">
            <a:avLst/>
          </a:prstGeom>
          <a:solidFill>
            <a:schemeClr val="lt1">
              <a:alpha val="49803"/>
            </a:schemeClr>
          </a:solidFill>
          <a:ln>
            <a:noFill/>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dirty="0">
                <a:solidFill>
                  <a:srgbClr val="002060"/>
                </a:solidFill>
                <a:latin typeface="Cantarell"/>
                <a:ea typeface="Cantarell"/>
                <a:cs typeface="Cantarell"/>
                <a:sym typeface="Cantarell"/>
              </a:rPr>
              <a:t>Transport Capacity &gt; Supply</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Speakers – Hazard and Risk </a:t>
            </a:r>
            <a:r>
              <a:rPr lang="en-US" dirty="0"/>
              <a:t>M</a:t>
            </a:r>
            <a:r>
              <a:rPr lang="en-US" dirty="0" smtClean="0"/>
              <a:t>apping Session</a:t>
            </a:r>
            <a:endParaRPr lang="en-US" dirty="0"/>
          </a:p>
        </p:txBody>
      </p:sp>
      <p:sp>
        <p:nvSpPr>
          <p:cNvPr id="3" name="Content Placeholder 2"/>
          <p:cNvSpPr>
            <a:spLocks noGrp="1"/>
          </p:cNvSpPr>
          <p:nvPr>
            <p:ph idx="1"/>
          </p:nvPr>
        </p:nvSpPr>
        <p:spPr>
          <a:xfrm>
            <a:off x="838200" y="2242867"/>
            <a:ext cx="10515600" cy="3934095"/>
          </a:xfrm>
        </p:spPr>
        <p:txBody>
          <a:bodyPr>
            <a:normAutofit fontScale="92500"/>
          </a:bodyPr>
          <a:lstStyle/>
          <a:p>
            <a:pPr marL="0" indent="0">
              <a:buNone/>
            </a:pPr>
            <a:endParaRPr lang="en-US" sz="2400" dirty="0" smtClean="0"/>
          </a:p>
          <a:p>
            <a:pPr marL="0" indent="0">
              <a:buNone/>
            </a:pPr>
            <a:r>
              <a:rPr lang="en-US" sz="2400" b="1" dirty="0" smtClean="0"/>
              <a:t>                                           Joel </a:t>
            </a:r>
            <a:r>
              <a:rPr lang="en-US" sz="2400" b="1" dirty="0" err="1" smtClean="0"/>
              <a:t>Sholtes</a:t>
            </a:r>
            <a:r>
              <a:rPr lang="en-US" sz="2400" b="1" dirty="0"/>
              <a:t> </a:t>
            </a:r>
            <a:r>
              <a:rPr lang="en-US" sz="2400" dirty="0"/>
              <a:t>- Mapping Geomorphic Risk</a:t>
            </a:r>
          </a:p>
          <a:p>
            <a:pPr marL="0" indent="0">
              <a:buNone/>
            </a:pPr>
            <a:endParaRPr lang="en-US" sz="2400" dirty="0" smtClean="0"/>
          </a:p>
          <a:p>
            <a:pPr marL="0" indent="0">
              <a:buNone/>
            </a:pPr>
            <a:r>
              <a:rPr lang="en-US" sz="2400" dirty="0" smtClean="0"/>
              <a:t>Joel </a:t>
            </a:r>
            <a:r>
              <a:rPr lang="en-US" sz="2400" dirty="0"/>
              <a:t>is a river researcher and consultant based out of Fort Collins, CO. His background is in physical river processes including hydrology, fluvial geomorphology, and sediment transport. He is part of a team developing a protocol for mapping fluvial hazards within river corridors for the State of Colorado. His current research involves linking geomorphic and hydraulic variables with severity of river change during a flood to predict where fluvial hazards may be most severe at a watershed scale. Joel recently obtained his PhD from Colorado State University, Dept. of Civil and Environmental Engineering, and has a Master's in physical geography from the University of North Carolina at Chapel Hill.</a:t>
            </a:r>
          </a:p>
        </p:txBody>
      </p:sp>
      <p:pic>
        <p:nvPicPr>
          <p:cNvPr id="4" name="Picture 3"/>
          <p:cNvPicPr>
            <a:picLocks noChangeAspect="1"/>
          </p:cNvPicPr>
          <p:nvPr/>
        </p:nvPicPr>
        <p:blipFill>
          <a:blip r:embed="rId2"/>
          <a:stretch>
            <a:fillRect/>
          </a:stretch>
        </p:blipFill>
        <p:spPr>
          <a:xfrm>
            <a:off x="976583" y="1346079"/>
            <a:ext cx="2095500" cy="2095500"/>
          </a:xfrm>
          <a:prstGeom prst="rect">
            <a:avLst/>
          </a:prstGeom>
        </p:spPr>
      </p:pic>
    </p:spTree>
    <p:extLst>
      <p:ext uri="{BB962C8B-B14F-4D97-AF65-F5344CB8AC3E}">
        <p14:creationId xmlns:p14="http://schemas.microsoft.com/office/powerpoint/2010/main" val="3482860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273571" y="0"/>
            <a:ext cx="7918429" cy="8449867"/>
          </a:xfrm>
          <a:prstGeom prst="rect">
            <a:avLst/>
          </a:prstGeom>
        </p:spPr>
      </p:pic>
      <p:pic>
        <p:nvPicPr>
          <p:cNvPr id="6" name="Picture 5"/>
          <p:cNvPicPr>
            <a:picLocks noChangeAspect="1"/>
          </p:cNvPicPr>
          <p:nvPr/>
        </p:nvPicPr>
        <p:blipFill>
          <a:blip r:embed="rId2"/>
          <a:stretch>
            <a:fillRect/>
          </a:stretch>
        </p:blipFill>
        <p:spPr>
          <a:xfrm>
            <a:off x="206803" y="5383370"/>
            <a:ext cx="1302726" cy="1302726"/>
          </a:xfrm>
          <a:prstGeom prst="rect">
            <a:avLst/>
          </a:prstGeom>
        </p:spPr>
      </p:pic>
      <p:sp>
        <p:nvSpPr>
          <p:cNvPr id="7" name="TextBox 6"/>
          <p:cNvSpPr txBox="1"/>
          <p:nvPr/>
        </p:nvSpPr>
        <p:spPr>
          <a:xfrm>
            <a:off x="206803" y="399245"/>
            <a:ext cx="3785648" cy="2800767"/>
          </a:xfrm>
          <a:prstGeom prst="rect">
            <a:avLst/>
          </a:prstGeom>
          <a:noFill/>
        </p:spPr>
        <p:txBody>
          <a:bodyPr wrap="square" rtlCol="0">
            <a:spAutoFit/>
          </a:bodyPr>
          <a:lstStyle/>
          <a:p>
            <a:r>
              <a:rPr lang="en-US" sz="4400" b="1" dirty="0" smtClean="0"/>
              <a:t>Remote Sensing of Hazard and Risk </a:t>
            </a:r>
            <a:endParaRPr lang="en-US" sz="4400" b="1" dirty="0"/>
          </a:p>
        </p:txBody>
      </p:sp>
    </p:spTree>
    <p:extLst>
      <p:ext uri="{BB962C8B-B14F-4D97-AF65-F5344CB8AC3E}">
        <p14:creationId xmlns:p14="http://schemas.microsoft.com/office/powerpoint/2010/main" val="1511056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Speakers – Hazard and Risk </a:t>
            </a:r>
            <a:r>
              <a:rPr lang="en-US" dirty="0"/>
              <a:t>M</a:t>
            </a:r>
            <a:r>
              <a:rPr lang="en-US" dirty="0" smtClean="0"/>
              <a:t>apping Session</a:t>
            </a:r>
            <a:endParaRPr lang="en-US" dirty="0"/>
          </a:p>
        </p:txBody>
      </p:sp>
      <p:sp>
        <p:nvSpPr>
          <p:cNvPr id="3" name="Content Placeholder 2"/>
          <p:cNvSpPr>
            <a:spLocks noGrp="1"/>
          </p:cNvSpPr>
          <p:nvPr>
            <p:ph idx="1"/>
          </p:nvPr>
        </p:nvSpPr>
        <p:spPr>
          <a:xfrm>
            <a:off x="838200" y="2242867"/>
            <a:ext cx="10515600" cy="3934095"/>
          </a:xfrm>
        </p:spPr>
        <p:txBody>
          <a:bodyPr>
            <a:normAutofit/>
          </a:bodyPr>
          <a:lstStyle/>
          <a:p>
            <a:pPr marL="0" indent="0">
              <a:buNone/>
            </a:pPr>
            <a:r>
              <a:rPr lang="en-US" sz="2400" b="1" dirty="0" smtClean="0"/>
              <a:t>Vicki Bassett -  </a:t>
            </a:r>
            <a:r>
              <a:rPr lang="en-US" sz="2400" dirty="0" smtClean="0"/>
              <a:t>Mapping </a:t>
            </a:r>
            <a:r>
              <a:rPr lang="en-US" sz="2400" dirty="0"/>
              <a:t>Hazards &amp; Risk Mitigation with Satellite Imagery </a:t>
            </a:r>
            <a:r>
              <a:rPr lang="en-US" sz="2400" dirty="0" smtClean="0"/>
              <a:t>-                   		</a:t>
            </a:r>
            <a:r>
              <a:rPr lang="en-US" sz="2400" dirty="0" err="1" smtClean="0"/>
              <a:t>DigitalGlobe</a:t>
            </a:r>
            <a:r>
              <a:rPr lang="en-US" sz="2400" dirty="0" smtClean="0"/>
              <a:t> </a:t>
            </a:r>
            <a:r>
              <a:rPr lang="en-US" sz="2400" dirty="0" err="1"/>
              <a:t>FirstLook</a:t>
            </a:r>
            <a:r>
              <a:rPr lang="en-US" sz="2400" dirty="0"/>
              <a:t> Coverage of the September 2013 flooding</a:t>
            </a:r>
          </a:p>
          <a:p>
            <a:pPr marL="0" indent="0">
              <a:buNone/>
            </a:pPr>
            <a:endParaRPr lang="en-US" sz="2400" dirty="0" smtClean="0"/>
          </a:p>
          <a:p>
            <a:pPr marL="0" indent="0">
              <a:buNone/>
            </a:pPr>
            <a:r>
              <a:rPr lang="en-US" sz="2400" dirty="0" smtClean="0"/>
              <a:t>Vicki has been with DG for </a:t>
            </a:r>
            <a:r>
              <a:rPr lang="en-US" sz="2400" dirty="0"/>
              <a:t>4.5 years and brings her experience in collection strategy and revenue optimization to her current role in Product Management supporting </a:t>
            </a:r>
            <a:r>
              <a:rPr lang="en-US" sz="2400" dirty="0" err="1"/>
              <a:t>FirstLook</a:t>
            </a:r>
            <a:r>
              <a:rPr lang="en-US" sz="2400" dirty="0"/>
              <a:t>, </a:t>
            </a:r>
            <a:r>
              <a:rPr lang="en-US" sz="2400" dirty="0" err="1"/>
              <a:t>DigitalGlobe’s</a:t>
            </a:r>
            <a:r>
              <a:rPr lang="en-US" sz="2400" dirty="0"/>
              <a:t> global event coverage product. </a:t>
            </a:r>
            <a:endParaRPr lang="en-US" sz="2400" dirty="0" smtClean="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189497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lyIn_BoxOutPicture_16x9.potx" id="{7A2F8339-09E4-484C-AC23-579E8040BC42}" vid="{6E86EB08-CF7B-42C6-9766-09808603B6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E801614-AB1D-43BE-8E0D-D1B34BC1D9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Animation slide Frame grows with picture zoom-in (widescreen)</Template>
  <TotalTime>0</TotalTime>
  <Words>474</Words>
  <Application>Microsoft Office PowerPoint</Application>
  <PresentationFormat>Widescreen</PresentationFormat>
  <Paragraphs>40</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Cantarell</vt:lpstr>
      <vt:lpstr>Times New Roman</vt:lpstr>
      <vt:lpstr>Office Theme</vt:lpstr>
      <vt:lpstr>Hazard and Risk Mapping Session –  Saturday 1.30pm – 3pm</vt:lpstr>
      <vt:lpstr>PowerPoint Presentation</vt:lpstr>
      <vt:lpstr>Speakers – Hazard and Risk Mapping Session</vt:lpstr>
      <vt:lpstr>Sharing Hazard Information with the Public</vt:lpstr>
      <vt:lpstr>Speakers – Hazard and Risk Mapping Session</vt:lpstr>
      <vt:lpstr>STEEP, CONFINED  TO SEMI-CONFINED VALLEYS</vt:lpstr>
      <vt:lpstr>Speakers – Hazard and Risk Mapping Session</vt:lpstr>
      <vt:lpstr>PowerPoint Presentation</vt:lpstr>
      <vt:lpstr>Speakers – Hazard and Risk Mapping Session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2015-10-16T22:48:45Z</dcterms:created>
  <dcterms:modified xsi:type="dcterms:W3CDTF">2015-10-24T19:10:52Z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TC040144459991</vt:lpwstr>
  </property>
</Properties>
</file>