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63" r:id="rId4"/>
    <p:sldId id="267" r:id="rId5"/>
    <p:sldId id="260" r:id="rId6"/>
    <p:sldId id="268" r:id="rId7"/>
    <p:sldId id="26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294EE-D483-4BA5-B8E0-FF3FFAE50BA3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AC447-2AFB-4146-B493-6BF80ABF46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19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7A0A246F-C79F-4C0B-B8A2-4395648029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9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7A0A246F-C79F-4C0B-B8A2-4395648029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038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7A0A246F-C79F-4C0B-B8A2-4395648029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6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7A0A246F-C79F-4C0B-B8A2-4395648029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6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7A0A246F-C79F-4C0B-B8A2-4395648029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22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/>
          <a:lstStyle/>
          <a:p>
            <a:fld id="{7A0A246F-C79F-4C0B-B8A2-4395648029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784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10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51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5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38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4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18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23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68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13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9E0ED1-4873-4123-A06E-DA95FB5DF2AA}" type="datetimeFigureOut">
              <a:rPr lang="en-US" smtClean="0"/>
              <a:t>10/25/2015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68F3C-C9D1-4691-87A6-DD1D2B00A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erstandrisk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3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ouldercolorado_Eamuscatuli copy.jpg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254" r="-68" b="10807"/>
          <a:stretch/>
        </p:blipFill>
        <p:spPr>
          <a:xfrm>
            <a:off x="-10762" y="-1110778"/>
            <a:ext cx="12202762" cy="6853881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-2524" y="4592241"/>
            <a:ext cx="12194524" cy="227754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Airal"/>
                <a:ea typeface="Lucida Grande"/>
                <a:cs typeface="Airal"/>
              </a:rPr>
              <a:t>Simone Balog – 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iral"/>
                <a:ea typeface="Lucida Grande"/>
                <a:cs typeface="Airal"/>
              </a:rPr>
              <a:t>Understanding Risk:</a:t>
            </a: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iral"/>
                <a:ea typeface="Lucida Grande"/>
                <a:cs typeface="Airal"/>
              </a:rPr>
              <a:t>A Community</a:t>
            </a:r>
          </a:p>
          <a:p>
            <a:pPr algn="ctr"/>
            <a:r>
              <a:rPr lang="en-US" sz="3000" smtClean="0">
                <a:solidFill>
                  <a:schemeClr val="bg1"/>
                </a:solidFill>
                <a:latin typeface="Synchro LET"/>
                <a:ea typeface="Synchro LET"/>
                <a:cs typeface="Synchro LET"/>
              </a:rPr>
              <a:t>October 25, </a:t>
            </a:r>
            <a:r>
              <a:rPr lang="en-US" sz="3000" dirty="0" smtClean="0">
                <a:solidFill>
                  <a:schemeClr val="bg1"/>
                </a:solidFill>
                <a:latin typeface="Synchro LET"/>
                <a:ea typeface="Synchro LET"/>
                <a:cs typeface="Synchro LET"/>
              </a:rPr>
              <a:t>2015</a:t>
            </a:r>
            <a:endParaRPr lang="en-US" sz="3000" dirty="0">
              <a:solidFill>
                <a:schemeClr val="bg1"/>
              </a:solidFill>
              <a:latin typeface="Synchro LET"/>
              <a:ea typeface="Synchro LET"/>
              <a:cs typeface="Synchro LET"/>
            </a:endParaRPr>
          </a:p>
        </p:txBody>
      </p:sp>
      <p:pic>
        <p:nvPicPr>
          <p:cNvPr id="6" name="Picture 5" descr="UR_boulder_300_N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66" y="273407"/>
            <a:ext cx="3861305" cy="408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5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1" y="1"/>
            <a:ext cx="914399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249452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33600" y="2406080"/>
            <a:ext cx="248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 sz="600">
              <a:latin typeface="Arial" panose="020B0604020202020204" pitchFamily="34" charset="0"/>
              <a:cs typeface="Arial" pitchFamily="34" charset="0"/>
            </a:endParaRPr>
          </a:p>
          <a:p>
            <a:pPr defTabSz="914377" eaLnBrk="0"/>
            <a:r>
              <a:rPr lang="en-US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97541" y="5233723"/>
            <a:ext cx="147957" cy="28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615906" y="5174837"/>
            <a:ext cx="1479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60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sz="600">
                <a:latin typeface="Arial" panose="020B0604020202020204" pitchFamily="34" charset="0"/>
                <a:cs typeface="Arial" pitchFamily="34" charset="0"/>
              </a:rPr>
            </a:b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1882952" y="178891"/>
            <a:ext cx="861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/>
            <a:r>
              <a:rPr lang="en-US" sz="36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What is the Understanding Risk (UR) Community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191863" y="6273801"/>
            <a:ext cx="1851475" cy="4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17600" y="1423490"/>
            <a:ext cx="9753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Disaster risk identification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(risk assessment and risk communication) experts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practitioners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3,300+ members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From 125+ countries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Range of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sectors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Managed by the Global Facility for Disaster Reduction and Recovery (GFDRR), part of the World Bank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9824" lvl="1" indent="-457189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97024" lvl="2" indent="-457189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9824" lvl="1" indent="-457189"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51" y="108859"/>
            <a:ext cx="1486872" cy="1288141"/>
          </a:xfrm>
          <a:prstGeom prst="rect">
            <a:avLst/>
          </a:prstGeom>
        </p:spPr>
      </p:pic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394786" y="5233723"/>
            <a:ext cx="147957" cy="288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913152" y="5174837"/>
            <a:ext cx="14795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60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sz="600">
                <a:latin typeface="Arial" panose="020B0604020202020204" pitchFamily="34" charset="0"/>
                <a:cs typeface="Arial" pitchFamily="34" charset="0"/>
              </a:rPr>
            </a:b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15" descr="noun_32121_cc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b="12695"/>
          <a:stretch/>
        </p:blipFill>
        <p:spPr>
          <a:xfrm>
            <a:off x="6190045" y="5184526"/>
            <a:ext cx="1276707" cy="1128935"/>
          </a:xfrm>
          <a:prstGeom prst="rect">
            <a:avLst/>
          </a:prstGeom>
        </p:spPr>
      </p:pic>
      <p:pic>
        <p:nvPicPr>
          <p:cNvPr id="17" name="Picture 16" descr="noun_2402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" t="10206" b="11416"/>
          <a:stretch/>
        </p:blipFill>
        <p:spPr>
          <a:xfrm>
            <a:off x="7501151" y="4211105"/>
            <a:ext cx="1412537" cy="1105004"/>
          </a:xfrm>
          <a:prstGeom prst="rect">
            <a:avLst/>
          </a:prstGeom>
        </p:spPr>
      </p:pic>
      <p:pic>
        <p:nvPicPr>
          <p:cNvPr id="18" name="Picture 17" descr="noun_139806_cc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8" r="9667" b="16611"/>
          <a:stretch/>
        </p:blipFill>
        <p:spPr>
          <a:xfrm>
            <a:off x="8991305" y="5152788"/>
            <a:ext cx="1063922" cy="1135317"/>
          </a:xfrm>
          <a:prstGeom prst="rect">
            <a:avLst/>
          </a:prstGeom>
        </p:spPr>
      </p:pic>
      <p:pic>
        <p:nvPicPr>
          <p:cNvPr id="19" name="Picture 18" descr="noun_122247_cc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8" t="6329" b="22799"/>
          <a:stretch/>
        </p:blipFill>
        <p:spPr>
          <a:xfrm>
            <a:off x="3446846" y="5128963"/>
            <a:ext cx="1418562" cy="1141537"/>
          </a:xfrm>
          <a:prstGeom prst="rect">
            <a:avLst/>
          </a:prstGeom>
        </p:spPr>
      </p:pic>
      <p:pic>
        <p:nvPicPr>
          <p:cNvPr id="20" name="Picture 19" descr="noun_4403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0" y="4181259"/>
            <a:ext cx="1134850" cy="1134850"/>
          </a:xfrm>
          <a:prstGeom prst="rect">
            <a:avLst/>
          </a:prstGeom>
        </p:spPr>
      </p:pic>
      <p:pic>
        <p:nvPicPr>
          <p:cNvPr id="21" name="Picture 20" descr="government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50" y="4143800"/>
            <a:ext cx="1134850" cy="108534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21774" y="5346355"/>
            <a:ext cx="152400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Government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103006" y="5451885"/>
            <a:ext cx="89531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NGOs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01057" y="5413696"/>
            <a:ext cx="131263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Academia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64785" y="6288105"/>
            <a:ext cx="122965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Research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04096" y="6356894"/>
            <a:ext cx="145615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Multilaterals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991305" y="6356894"/>
            <a:ext cx="94811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dirty="0">
                <a:latin typeface="Arial"/>
                <a:cs typeface="Arial"/>
              </a:rPr>
              <a:t>Private</a:t>
            </a:r>
          </a:p>
        </p:txBody>
      </p:sp>
    </p:spTree>
    <p:extLst>
      <p:ext uri="{BB962C8B-B14F-4D97-AF65-F5344CB8AC3E}">
        <p14:creationId xmlns:p14="http://schemas.microsoft.com/office/powerpoint/2010/main" val="28449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249452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33600" y="2406080"/>
            <a:ext cx="248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 sz="600">
              <a:latin typeface="Arial" panose="020B0604020202020204" pitchFamily="34" charset="0"/>
              <a:cs typeface="Arial" pitchFamily="34" charset="0"/>
            </a:endParaRPr>
          </a:p>
          <a:p>
            <a:pPr defTabSz="914377" eaLnBrk="0"/>
            <a:r>
              <a:rPr lang="en-US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05636" y="48159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24001" y="47873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60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sz="600">
                <a:latin typeface="Arial" panose="020B0604020202020204" pitchFamily="34" charset="0"/>
                <a:cs typeface="Arial" pitchFamily="34" charset="0"/>
              </a:rPr>
            </a:b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191863" y="6273801"/>
            <a:ext cx="1851475" cy="4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17600" y="1245696"/>
            <a:ext cx="97536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~10 years ago, disaster risk assessment field emerged for non-insurance purposes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GFDRR recognized need for a community in the field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UR Community was born in 2010 to:</a:t>
            </a:r>
          </a:p>
          <a:p>
            <a:pPr marL="1222461" lvl="2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Facilitate nontraditional partnership and collaboration</a:t>
            </a:r>
          </a:p>
          <a:p>
            <a:pPr marL="1222461" lvl="2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Share knowledge</a:t>
            </a:r>
          </a:p>
          <a:p>
            <a:pPr marL="1222461" lvl="2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Discuss innovation and best practices</a:t>
            </a:r>
          </a:p>
          <a:p>
            <a:pPr marL="1222461" lvl="2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Create a space for learning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…all in the field of disaster risk identification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Actively promote diversity of stakeholders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Global representation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Attendance is free and forum is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51" y="108859"/>
            <a:ext cx="1486872" cy="1288141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882952" y="455890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/>
            <a:r>
              <a:rPr lang="en-US" sz="36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Origins of UR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1" y="1"/>
            <a:ext cx="914399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5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249452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33600" y="2406080"/>
            <a:ext cx="248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 sz="600">
              <a:latin typeface="Arial" panose="020B0604020202020204" pitchFamily="34" charset="0"/>
              <a:cs typeface="Arial" pitchFamily="34" charset="0"/>
            </a:endParaRPr>
          </a:p>
          <a:p>
            <a:pPr defTabSz="914377" eaLnBrk="0"/>
            <a:r>
              <a:rPr lang="en-US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05636" y="48159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24001" y="47873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60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sz="600">
                <a:latin typeface="Arial" panose="020B0604020202020204" pitchFamily="34" charset="0"/>
                <a:cs typeface="Arial" pitchFamily="34" charset="0"/>
              </a:rPr>
            </a:b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13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191863" y="6273801"/>
            <a:ext cx="1851475" cy="4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17600" y="1245696"/>
            <a:ext cx="9753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9824" lvl="1" indent="-457189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Risk assessment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Hazard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Exposure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Vulnerability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Risk communication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Psychology of risk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Behavior change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Understandable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Actionable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51" y="108859"/>
            <a:ext cx="1486872" cy="1288141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882952" y="455890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/>
            <a:r>
              <a:rPr lang="en-US" sz="36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What is this field?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1" y="1"/>
            <a:ext cx="914399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fig.net/resources/publications/figpub/pub38/figure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024" y="1505858"/>
            <a:ext cx="5526727" cy="391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1023" y="5564777"/>
            <a:ext cx="55267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Source</a:t>
            </a:r>
            <a:r>
              <a:rPr lang="en-US" sz="1200" dirty="0" smtClean="0"/>
              <a:t>: International Federation of Surveyors, 2006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58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249452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33600" y="2507680"/>
            <a:ext cx="248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 sz="600">
              <a:latin typeface="Arial" panose="020B0604020202020204" pitchFamily="34" charset="0"/>
              <a:cs typeface="Arial" pitchFamily="34" charset="0"/>
            </a:endParaRPr>
          </a:p>
          <a:p>
            <a:pPr defTabSz="914377" eaLnBrk="0"/>
            <a:r>
              <a:rPr lang="en-US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05636" y="49175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24001" y="48889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60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sz="600">
                <a:latin typeface="Arial" panose="020B0604020202020204" pitchFamily="34" charset="0"/>
                <a:cs typeface="Arial" pitchFamily="34" charset="0"/>
              </a:rPr>
            </a:br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3269414"/>
              </p:ext>
            </p:extLst>
          </p:nvPr>
        </p:nvGraphicFramePr>
        <p:xfrm>
          <a:off x="2473234" y="1129253"/>
          <a:ext cx="8194765" cy="175328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93340"/>
                <a:gridCol w="1795583"/>
                <a:gridCol w="1543085"/>
                <a:gridCol w="4062757"/>
              </a:tblGrid>
              <a:tr h="331279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Attendance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331279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Istanbul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800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1000 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331279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London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Producing Actionable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Information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321803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Cape Town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Best Practices in Disaster Risk Assessment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351204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Washington, DC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286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Innovation in Disaster Risk Assessment</a:t>
                      </a: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pic>
        <p:nvPicPr>
          <p:cNvPr id="13" name="Picture 12" descr="GFDRR_Primary Logo_BW-Shade.png"/>
          <p:cNvPicPr>
            <a:picLocks noChangeAspect="1"/>
          </p:cNvPicPr>
          <p:nvPr/>
        </p:nvPicPr>
        <p:blipFill>
          <a:blip r:embed="rId3">
            <a:alphaModFix amt="83000"/>
          </a:blip>
          <a:srcRect/>
          <a:stretch>
            <a:fillRect/>
          </a:stretch>
        </p:blipFill>
        <p:spPr bwMode="auto">
          <a:xfrm>
            <a:off x="191863" y="6273801"/>
            <a:ext cx="1851475" cy="4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17028" cy="11409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1" y="1007849"/>
            <a:ext cx="1546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Global Forums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9200" y="3393690"/>
            <a:ext cx="142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UR+ Events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6080850"/>
              </p:ext>
            </p:extLst>
          </p:nvPr>
        </p:nvGraphicFramePr>
        <p:xfrm>
          <a:off x="2476137" y="3149850"/>
          <a:ext cx="8191862" cy="320740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93059"/>
                <a:gridCol w="1794947"/>
                <a:gridCol w="1424546"/>
                <a:gridCol w="4179310"/>
              </a:tblGrid>
              <a:tr h="38583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Attendance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Theme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766354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 (Nov)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Addis Ababa, Ethiopia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300 - 500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286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 Financial Resilience of African Nations and Communities to Climate and Disaster Risks</a:t>
                      </a:r>
                    </a:p>
                  </a:txBody>
                  <a:tcPr marL="121920" marR="121920" marT="60960" marB="60960"/>
                </a:tc>
              </a:tr>
              <a:tr h="620486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(Oct)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Boulder, Colorado, USA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- 150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Collaboration and Communication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to Strengthen Our Community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548640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Port-au-Prince, Haiti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marL="0" marR="0" indent="0" algn="l" defTabSz="2869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Innovate to Prevent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Innover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pour 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prévenir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5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  <a:tr h="814251"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Belo Horizonte, Brazil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r>
                        <a:rPr lang="en-US" sz="15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Understanding Nature and Reducing its Impacts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Entendendo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 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Natureza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 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Reduzindo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5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Impactos</a:t>
                      </a:r>
                      <a:r>
                        <a:rPr lang="en-US" sz="15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920" marR="121920" marT="60960" marB="60960"/>
                </a:tc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1524001" y="1"/>
            <a:ext cx="914399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1882952" y="455890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/>
            <a:r>
              <a:rPr lang="en-US" sz="36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UR Forums – The History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0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249452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GFDRR_Primary Logo_BW-Shade.png"/>
          <p:cNvPicPr>
            <a:picLocks noChangeAspect="1"/>
          </p:cNvPicPr>
          <p:nvPr/>
        </p:nvPicPr>
        <p:blipFill>
          <a:blip r:embed="rId5">
            <a:alphaModFix amt="83000"/>
          </a:blip>
          <a:srcRect/>
          <a:stretch>
            <a:fillRect/>
          </a:stretch>
        </p:blipFill>
        <p:spPr bwMode="auto">
          <a:xfrm>
            <a:off x="191863" y="6273801"/>
            <a:ext cx="1851475" cy="4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9" y="0"/>
            <a:ext cx="1317028" cy="11409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1" y="1"/>
            <a:ext cx="914399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882952" y="455890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/>
            <a:r>
              <a:rPr lang="en-US" sz="36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UR2014 – London 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Understanding_Risks_2014_-_Highligh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82952" y="1314109"/>
            <a:ext cx="8440540" cy="474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9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24001" y="249452"/>
            <a:ext cx="18473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2133600" y="2406080"/>
            <a:ext cx="24878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 sz="600">
              <a:latin typeface="Arial" panose="020B0604020202020204" pitchFamily="34" charset="0"/>
              <a:cs typeface="Arial" pitchFamily="34" charset="0"/>
            </a:endParaRPr>
          </a:p>
          <a:p>
            <a:pPr defTabSz="914377" eaLnBrk="0"/>
            <a:r>
              <a:rPr lang="en-US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005636" y="481590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endParaRPr lang="en-US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524001" y="4787330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377"/>
            <a:r>
              <a:rPr lang="en-US" sz="60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n-US" sz="600">
                <a:latin typeface="Arial" panose="020B0604020202020204" pitchFamily="34" charset="0"/>
                <a:cs typeface="Arial" pitchFamily="34" charset="0"/>
              </a:rPr>
            </a:b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17600" y="1245696"/>
            <a:ext cx="9753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Fourth UR Global Forum </a:t>
            </a: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Istanbul, May 16 – 20, 2016</a:t>
            </a:r>
          </a:p>
          <a:p>
            <a:pPr marL="839824" lvl="1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a member 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www.understandrisk.org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LinkedIn group: Understanding </a:t>
            </a:r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Risk Community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97024" lvl="2" indent="-457189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Twitter: @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UnderstandRisk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751" y="108859"/>
            <a:ext cx="1486872" cy="1288141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1882952" y="455890"/>
            <a:ext cx="8610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914377"/>
            <a:r>
              <a:rPr lang="en-US" sz="3600" b="1" dirty="0" smtClean="0"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</a:rPr>
              <a:t>Next up…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184688"/>
            <a:ext cx="7496228" cy="306663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24001" y="1"/>
            <a:ext cx="9143999" cy="152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GFDRR_Primary Logo_BW-Shade.png"/>
          <p:cNvPicPr>
            <a:picLocks noChangeAspect="1"/>
          </p:cNvPicPr>
          <p:nvPr/>
        </p:nvPicPr>
        <p:blipFill>
          <a:blip r:embed="rId6">
            <a:alphaModFix amt="83000"/>
          </a:blip>
          <a:srcRect/>
          <a:stretch>
            <a:fillRect/>
          </a:stretch>
        </p:blipFill>
        <p:spPr bwMode="auto">
          <a:xfrm>
            <a:off x="191863" y="6273801"/>
            <a:ext cx="1851475" cy="41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09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339</Words>
  <Application>Microsoft Office PowerPoint</Application>
  <PresentationFormat>Widescreen</PresentationFormat>
  <Paragraphs>115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Airal</vt:lpstr>
      <vt:lpstr>Arial</vt:lpstr>
      <vt:lpstr>Calibri</vt:lpstr>
      <vt:lpstr>Calibri Light</vt:lpstr>
      <vt:lpstr>Cambria</vt:lpstr>
      <vt:lpstr>Lucida Grande</vt:lpstr>
      <vt:lpstr>Synchro 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Simone Balog</dc:creator>
  <cp:lastModifiedBy>Simone Balog</cp:lastModifiedBy>
  <cp:revision>12</cp:revision>
  <dcterms:created xsi:type="dcterms:W3CDTF">2015-10-22T21:09:18Z</dcterms:created>
  <dcterms:modified xsi:type="dcterms:W3CDTF">2015-10-25T13:49:39Z</dcterms:modified>
</cp:coreProperties>
</file>