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7" r:id="rId2"/>
    <p:sldId id="305" r:id="rId3"/>
    <p:sldId id="306" r:id="rId4"/>
    <p:sldId id="311" r:id="rId5"/>
    <p:sldId id="299" r:id="rId6"/>
    <p:sldId id="307" r:id="rId7"/>
    <p:sldId id="312" r:id="rId8"/>
    <p:sldId id="313" r:id="rId9"/>
    <p:sldId id="310" r:id="rId10"/>
    <p:sldId id="314" r:id="rId11"/>
    <p:sldId id="315" r:id="rId12"/>
    <p:sldId id="320" r:id="rId13"/>
    <p:sldId id="318" r:id="rId14"/>
    <p:sldId id="300" r:id="rId15"/>
    <p:sldId id="301" r:id="rId16"/>
    <p:sldId id="298" r:id="rId17"/>
    <p:sldId id="302" r:id="rId18"/>
  </p:sldIdLst>
  <p:sldSz cx="9144000" cy="6858000" type="screen4x3"/>
  <p:notesSz cx="6858000" cy="9144000"/>
  <p:defaultText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8" algn="l" defTabSz="457059" rtl="0" eaLnBrk="1" latinLnBrk="0" hangingPunct="1">
      <a:defRPr sz="1800" kern="1200">
        <a:solidFill>
          <a:schemeClr val="tx1"/>
        </a:solidFill>
        <a:latin typeface="+mn-lt"/>
        <a:ea typeface="+mn-ea"/>
        <a:cs typeface="+mn-cs"/>
      </a:defRPr>
    </a:lvl3pPr>
    <a:lvl4pPr marL="1371180" algn="l" defTabSz="457059" rtl="0" eaLnBrk="1" latinLnBrk="0" hangingPunct="1">
      <a:defRPr sz="1800" kern="1200">
        <a:solidFill>
          <a:schemeClr val="tx1"/>
        </a:solidFill>
        <a:latin typeface="+mn-lt"/>
        <a:ea typeface="+mn-ea"/>
        <a:cs typeface="+mn-cs"/>
      </a:defRPr>
    </a:lvl4pPr>
    <a:lvl5pPr marL="1828239" algn="l" defTabSz="457059" rtl="0" eaLnBrk="1" latinLnBrk="0" hangingPunct="1">
      <a:defRPr sz="1800" kern="1200">
        <a:solidFill>
          <a:schemeClr val="tx1"/>
        </a:solidFill>
        <a:latin typeface="+mn-lt"/>
        <a:ea typeface="+mn-ea"/>
        <a:cs typeface="+mn-cs"/>
      </a:defRPr>
    </a:lvl5pPr>
    <a:lvl6pPr marL="2285298" algn="l" defTabSz="457059" rtl="0" eaLnBrk="1" latinLnBrk="0" hangingPunct="1">
      <a:defRPr sz="1800" kern="1200">
        <a:solidFill>
          <a:schemeClr val="tx1"/>
        </a:solidFill>
        <a:latin typeface="+mn-lt"/>
        <a:ea typeface="+mn-ea"/>
        <a:cs typeface="+mn-cs"/>
      </a:defRPr>
    </a:lvl6pPr>
    <a:lvl7pPr marL="2742360" algn="l" defTabSz="457059" rtl="0" eaLnBrk="1" latinLnBrk="0" hangingPunct="1">
      <a:defRPr sz="1800" kern="1200">
        <a:solidFill>
          <a:schemeClr val="tx1"/>
        </a:solidFill>
        <a:latin typeface="+mn-lt"/>
        <a:ea typeface="+mn-ea"/>
        <a:cs typeface="+mn-cs"/>
      </a:defRPr>
    </a:lvl7pPr>
    <a:lvl8pPr marL="3199416" algn="l" defTabSz="457059" rtl="0" eaLnBrk="1" latinLnBrk="0" hangingPunct="1">
      <a:defRPr sz="1800" kern="1200">
        <a:solidFill>
          <a:schemeClr val="tx1"/>
        </a:solidFill>
        <a:latin typeface="+mn-lt"/>
        <a:ea typeface="+mn-ea"/>
        <a:cs typeface="+mn-cs"/>
      </a:defRPr>
    </a:lvl8pPr>
    <a:lvl9pPr marL="3656478" algn="l" defTabSz="457059"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henya Gallon" initials="" lastIdx="8" clrIdx="0"/>
  <p:cmAuthor id="1" name="Charles CHAMBERLIN" initials="CC"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1919"/>
    <a:srgbClr val="7B99A7"/>
    <a:srgbClr val="FF8000"/>
    <a:srgbClr val="1F3158"/>
    <a:srgbClr val="17203D"/>
    <a:srgbClr val="355079"/>
    <a:srgbClr val="36588A"/>
    <a:srgbClr val="0065A4"/>
    <a:srgbClr val="0064A5"/>
    <a:srgbClr val="0062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0" autoAdjust="0"/>
    <p:restoredTop sz="77778" autoAdjust="0"/>
  </p:normalViewPr>
  <p:slideViewPr>
    <p:cSldViewPr snapToGrid="0" showGuides="1">
      <p:cViewPr varScale="1">
        <p:scale>
          <a:sx n="151" d="100"/>
          <a:sy n="151" d="100"/>
        </p:scale>
        <p:origin x="-2560" y="-104"/>
      </p:cViewPr>
      <p:guideLst>
        <p:guide orient="horz" pos="3797"/>
        <p:guide pos="2880"/>
      </p:guideLst>
    </p:cSldViewPr>
  </p:slideViewPr>
  <p:notesTextViewPr>
    <p:cViewPr>
      <p:scale>
        <a:sx n="100" d="100"/>
        <a:sy n="100" d="100"/>
      </p:scale>
      <p:origin x="0" y="0"/>
    </p:cViewPr>
  </p:notesTextViewPr>
  <p:sorterViewPr>
    <p:cViewPr>
      <p:scale>
        <a:sx n="163" d="100"/>
        <a:sy n="163"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6ECCE1-170F-9E46-AF90-9CAED8A77A27}" type="datetimeFigureOut">
              <a:rPr lang="en-US" smtClean="0"/>
              <a:t>10/23/15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F044AC-33CE-4E40-B513-613A2EAEA9FB}" type="slidenum">
              <a:rPr lang="en-US" smtClean="0"/>
              <a:t>‹#›</a:t>
            </a:fld>
            <a:endParaRPr lang="en-US"/>
          </a:p>
        </p:txBody>
      </p:sp>
    </p:spTree>
    <p:extLst>
      <p:ext uri="{BB962C8B-B14F-4D97-AF65-F5344CB8AC3E}">
        <p14:creationId xmlns:p14="http://schemas.microsoft.com/office/powerpoint/2010/main" val="22192136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707A43-7007-834B-B601-2CA7CB342EA7}" type="datetimeFigureOut">
              <a:rPr lang="en-US" smtClean="0"/>
              <a:t>10/23/15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AD089-1B97-1148-B788-3DE278CAE531}" type="slidenum">
              <a:rPr lang="en-US" smtClean="0"/>
              <a:t>‹#›</a:t>
            </a:fld>
            <a:endParaRPr lang="en-US"/>
          </a:p>
        </p:txBody>
      </p:sp>
    </p:spTree>
    <p:extLst>
      <p:ext uri="{BB962C8B-B14F-4D97-AF65-F5344CB8AC3E}">
        <p14:creationId xmlns:p14="http://schemas.microsoft.com/office/powerpoint/2010/main" val="4023063509"/>
      </p:ext>
    </p:extLst>
  </p:cSld>
  <p:clrMap bg1="lt1" tx1="dk1" bg2="lt2" tx2="dk2" accent1="accent1" accent2="accent2" accent3="accent3" accent4="accent4" accent5="accent5" accent6="accent6" hlink="hlink" folHlink="folHlink"/>
  <p:hf hdr="0" ftr="0" dt="0"/>
  <p:notesStyle>
    <a:lvl1pPr marL="0" algn="l" defTabSz="457059" rtl="0" eaLnBrk="1" latinLnBrk="0" hangingPunct="1">
      <a:defRPr sz="1200" kern="1200">
        <a:solidFill>
          <a:schemeClr val="tx1"/>
        </a:solidFill>
        <a:latin typeface="+mn-lt"/>
        <a:ea typeface="+mn-ea"/>
        <a:cs typeface="+mn-cs"/>
      </a:defRPr>
    </a:lvl1pPr>
    <a:lvl2pPr marL="457059" algn="l" defTabSz="457059" rtl="0" eaLnBrk="1" latinLnBrk="0" hangingPunct="1">
      <a:defRPr sz="1200" kern="1200">
        <a:solidFill>
          <a:schemeClr val="tx1"/>
        </a:solidFill>
        <a:latin typeface="+mn-lt"/>
        <a:ea typeface="+mn-ea"/>
        <a:cs typeface="+mn-cs"/>
      </a:defRPr>
    </a:lvl2pPr>
    <a:lvl3pPr marL="914118" algn="l" defTabSz="457059" rtl="0" eaLnBrk="1" latinLnBrk="0" hangingPunct="1">
      <a:defRPr sz="1200" kern="1200">
        <a:solidFill>
          <a:schemeClr val="tx1"/>
        </a:solidFill>
        <a:latin typeface="+mn-lt"/>
        <a:ea typeface="+mn-ea"/>
        <a:cs typeface="+mn-cs"/>
      </a:defRPr>
    </a:lvl3pPr>
    <a:lvl4pPr marL="1371180" algn="l" defTabSz="457059" rtl="0" eaLnBrk="1" latinLnBrk="0" hangingPunct="1">
      <a:defRPr sz="1200" kern="1200">
        <a:solidFill>
          <a:schemeClr val="tx1"/>
        </a:solidFill>
        <a:latin typeface="+mn-lt"/>
        <a:ea typeface="+mn-ea"/>
        <a:cs typeface="+mn-cs"/>
      </a:defRPr>
    </a:lvl4pPr>
    <a:lvl5pPr marL="1828239" algn="l" defTabSz="457059" rtl="0" eaLnBrk="1" latinLnBrk="0" hangingPunct="1">
      <a:defRPr sz="1200" kern="1200">
        <a:solidFill>
          <a:schemeClr val="tx1"/>
        </a:solidFill>
        <a:latin typeface="+mn-lt"/>
        <a:ea typeface="+mn-ea"/>
        <a:cs typeface="+mn-cs"/>
      </a:defRPr>
    </a:lvl5pPr>
    <a:lvl6pPr marL="2285298" algn="l" defTabSz="457059" rtl="0" eaLnBrk="1" latinLnBrk="0" hangingPunct="1">
      <a:defRPr sz="1200" kern="1200">
        <a:solidFill>
          <a:schemeClr val="tx1"/>
        </a:solidFill>
        <a:latin typeface="+mn-lt"/>
        <a:ea typeface="+mn-ea"/>
        <a:cs typeface="+mn-cs"/>
      </a:defRPr>
    </a:lvl6pPr>
    <a:lvl7pPr marL="2742360" algn="l" defTabSz="457059" rtl="0" eaLnBrk="1" latinLnBrk="0" hangingPunct="1">
      <a:defRPr sz="1200" kern="1200">
        <a:solidFill>
          <a:schemeClr val="tx1"/>
        </a:solidFill>
        <a:latin typeface="+mn-lt"/>
        <a:ea typeface="+mn-ea"/>
        <a:cs typeface="+mn-cs"/>
      </a:defRPr>
    </a:lvl7pPr>
    <a:lvl8pPr marL="3199416" algn="l" defTabSz="457059" rtl="0" eaLnBrk="1" latinLnBrk="0" hangingPunct="1">
      <a:defRPr sz="1200" kern="1200">
        <a:solidFill>
          <a:schemeClr val="tx1"/>
        </a:solidFill>
        <a:latin typeface="+mn-lt"/>
        <a:ea typeface="+mn-ea"/>
        <a:cs typeface="+mn-cs"/>
      </a:defRPr>
    </a:lvl8pPr>
    <a:lvl9pPr marL="3656478" algn="l" defTabSz="4570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36AD089-1B97-1148-B788-3DE278CAE531}" type="slidenum">
              <a:rPr lang="en-US" smtClean="0"/>
              <a:t>1</a:t>
            </a:fld>
            <a:endParaRPr lang="en-US"/>
          </a:p>
        </p:txBody>
      </p:sp>
    </p:spTree>
    <p:extLst>
      <p:ext uri="{BB962C8B-B14F-4D97-AF65-F5344CB8AC3E}">
        <p14:creationId xmlns:p14="http://schemas.microsoft.com/office/powerpoint/2010/main" val="3844245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aluminium</a:t>
            </a:r>
            <a:r>
              <a:rPr lang="en-US" baseline="0" dirty="0" smtClean="0"/>
              <a:t> is example of a soft failure allowing operation at a reduced level</a:t>
            </a:r>
          </a:p>
          <a:p>
            <a:r>
              <a:rPr lang="en-US" baseline="0" dirty="0" smtClean="0"/>
              <a:t>buildings operate lights at lower levels and lifts lower speed in power failure</a:t>
            </a:r>
          </a:p>
          <a:p>
            <a:r>
              <a:rPr lang="en-US" baseline="0" dirty="0" smtClean="0"/>
              <a:t>low bandwidth online videos shown at lower resolution</a:t>
            </a:r>
          </a:p>
          <a:p>
            <a:r>
              <a:rPr lang="en-US" baseline="0" dirty="0" smtClean="0"/>
              <a:t>highway capacity always ungraceful failure once capacity filled.</a:t>
            </a:r>
            <a:endParaRPr lang="en-US" dirty="0"/>
          </a:p>
        </p:txBody>
      </p:sp>
      <p:sp>
        <p:nvSpPr>
          <p:cNvPr id="4" name="Slide Number Placeholder 3"/>
          <p:cNvSpPr>
            <a:spLocks noGrp="1"/>
          </p:cNvSpPr>
          <p:nvPr>
            <p:ph type="sldNum" sz="quarter" idx="10"/>
          </p:nvPr>
        </p:nvSpPr>
        <p:spPr/>
        <p:txBody>
          <a:bodyPr/>
          <a:lstStyle/>
          <a:p>
            <a:fld id="{536AD089-1B97-1148-B788-3DE278CAE531}" type="slidenum">
              <a:rPr lang="en-US" smtClean="0"/>
              <a:t>10</a:t>
            </a:fld>
            <a:endParaRPr lang="en-US"/>
          </a:p>
        </p:txBody>
      </p:sp>
    </p:spTree>
    <p:extLst>
      <p:ext uri="{BB962C8B-B14F-4D97-AF65-F5344CB8AC3E}">
        <p14:creationId xmlns:p14="http://schemas.microsoft.com/office/powerpoint/2010/main" val="89045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sz="1200" dirty="0" smtClean="0">
                <a:solidFill>
                  <a:schemeClr val="tx1"/>
                </a:solidFill>
                <a:latin typeface="Arial Narrow" charset="0"/>
              </a:rPr>
              <a:t>(Assessment of needs, </a:t>
            </a:r>
          </a:p>
          <a:p>
            <a:pPr algn="l" eaLnBrk="1" hangingPunct="1"/>
            <a:r>
              <a:rPr lang="en-US" sz="1200" dirty="0" smtClean="0">
                <a:solidFill>
                  <a:schemeClr val="tx1"/>
                </a:solidFill>
                <a:latin typeface="Arial Narrow" charset="0"/>
              </a:rPr>
              <a:t>decision entry points, </a:t>
            </a:r>
          </a:p>
          <a:p>
            <a:pPr algn="l" eaLnBrk="1" hangingPunct="1"/>
            <a:r>
              <a:rPr lang="en-US" sz="1200" dirty="0" smtClean="0">
                <a:solidFill>
                  <a:schemeClr val="tx1"/>
                </a:solidFill>
                <a:latin typeface="Arial Narrow" charset="0"/>
              </a:rPr>
              <a:t>institutional constraints,</a:t>
            </a:r>
          </a:p>
          <a:p>
            <a:pPr algn="l" eaLnBrk="1" hangingPunct="1"/>
            <a:r>
              <a:rPr lang="en-US" sz="1200" dirty="0" smtClean="0">
                <a:solidFill>
                  <a:schemeClr val="tx1"/>
                </a:solidFill>
                <a:latin typeface="Arial Narrow" charset="0"/>
              </a:rPr>
              <a:t>politics etc.)</a:t>
            </a:r>
          </a:p>
          <a:p>
            <a:endParaRPr lang="en-US" dirty="0"/>
          </a:p>
        </p:txBody>
      </p:sp>
      <p:sp>
        <p:nvSpPr>
          <p:cNvPr id="4" name="Slide Number Placeholder 3"/>
          <p:cNvSpPr>
            <a:spLocks noGrp="1"/>
          </p:cNvSpPr>
          <p:nvPr>
            <p:ph type="sldNum" sz="quarter" idx="10"/>
          </p:nvPr>
        </p:nvSpPr>
        <p:spPr/>
        <p:txBody>
          <a:bodyPr/>
          <a:lstStyle/>
          <a:p>
            <a:fld id="{536AD089-1B97-1148-B788-3DE278CAE531}" type="slidenum">
              <a:rPr lang="en-US" smtClean="0"/>
              <a:t>12</a:t>
            </a:fld>
            <a:endParaRPr lang="en-US"/>
          </a:p>
        </p:txBody>
      </p:sp>
    </p:spTree>
    <p:extLst>
      <p:ext uri="{BB962C8B-B14F-4D97-AF65-F5344CB8AC3E}">
        <p14:creationId xmlns:p14="http://schemas.microsoft.com/office/powerpoint/2010/main" val="3776952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it requires identifying the less critical components that can be lost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a:t>
            </a:r>
            <a:r>
              <a:rPr lang="en-US" dirty="0" err="1" smtClean="0"/>
              <a:t>id’ing</a:t>
            </a:r>
            <a:r>
              <a:rPr lang="en-US" dirty="0" smtClean="0"/>
              <a:t> weak areas that need to be reinforced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Just need to get the stakeholders together</a:t>
            </a:r>
          </a:p>
          <a:p>
            <a:r>
              <a:rPr lang="en-US" dirty="0" smtClean="0"/>
              <a:t>Needs strong collaboration ongoing </a:t>
            </a:r>
            <a:endParaRPr lang="en-US" dirty="0"/>
          </a:p>
        </p:txBody>
      </p:sp>
      <p:sp>
        <p:nvSpPr>
          <p:cNvPr id="4" name="Slide Number Placeholder 3"/>
          <p:cNvSpPr>
            <a:spLocks noGrp="1"/>
          </p:cNvSpPr>
          <p:nvPr>
            <p:ph type="sldNum" sz="quarter" idx="10"/>
          </p:nvPr>
        </p:nvSpPr>
        <p:spPr/>
        <p:txBody>
          <a:bodyPr/>
          <a:lstStyle/>
          <a:p>
            <a:fld id="{536AD089-1B97-1148-B788-3DE278CAE531}" type="slidenum">
              <a:rPr lang="en-US" smtClean="0"/>
              <a:t>13</a:t>
            </a:fld>
            <a:endParaRPr lang="en-US"/>
          </a:p>
        </p:txBody>
      </p:sp>
    </p:spTree>
    <p:extLst>
      <p:ext uri="{BB962C8B-B14F-4D97-AF65-F5344CB8AC3E}">
        <p14:creationId xmlns:p14="http://schemas.microsoft.com/office/powerpoint/2010/main" val="1625171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Gill Sans" pitchFamily="1" charset="0"/>
                <a:ea typeface="ＭＳ Ｐゴシック" pitchFamily="1" charset="-128"/>
                <a:cs typeface="ＭＳ Ｐゴシック" pitchFamily="1" charset="-128"/>
              </a:rPr>
              <a:t>Strengthen society’s resilience to weather and climate extremes.</a:t>
            </a:r>
          </a:p>
          <a:p>
            <a:endParaRPr lang="en-US" dirty="0"/>
          </a:p>
        </p:txBody>
      </p:sp>
      <p:sp>
        <p:nvSpPr>
          <p:cNvPr id="4" name="Slide Number Placeholder 3"/>
          <p:cNvSpPr>
            <a:spLocks noGrp="1"/>
          </p:cNvSpPr>
          <p:nvPr>
            <p:ph type="sldNum" sz="quarter" idx="10"/>
          </p:nvPr>
        </p:nvSpPr>
        <p:spPr/>
        <p:txBody>
          <a:bodyPr/>
          <a:lstStyle/>
          <a:p>
            <a:fld id="{62826937-27B8-4F7F-928D-F7FBC71ACB7F}"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a:t>
            </a:r>
          </a:p>
          <a:p>
            <a:r>
              <a:rPr lang="en-US" dirty="0" smtClean="0"/>
              <a:t>Like</a:t>
            </a:r>
            <a:r>
              <a:rPr lang="en-US" baseline="0" dirty="0" smtClean="0"/>
              <a:t> WRF.</a:t>
            </a:r>
            <a:endParaRPr lang="en-US" dirty="0"/>
          </a:p>
        </p:txBody>
      </p:sp>
      <p:sp>
        <p:nvSpPr>
          <p:cNvPr id="4" name="Slide Number Placeholder 3"/>
          <p:cNvSpPr>
            <a:spLocks noGrp="1"/>
          </p:cNvSpPr>
          <p:nvPr>
            <p:ph type="sldNum" sz="quarter" idx="10"/>
          </p:nvPr>
        </p:nvSpPr>
        <p:spPr/>
        <p:txBody>
          <a:bodyPr/>
          <a:lstStyle/>
          <a:p>
            <a:fld id="{62826937-27B8-4F7F-928D-F7FBC71ACB7F}"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fully open source</a:t>
            </a:r>
          </a:p>
          <a:p>
            <a:r>
              <a:rPr lang="en-US" dirty="0" smtClean="0"/>
              <a:t>community</a:t>
            </a:r>
            <a:r>
              <a:rPr lang="en-US" baseline="0" dirty="0" smtClean="0"/>
              <a:t> supported</a:t>
            </a:r>
            <a:endParaRPr lang="en-US" baseline="0" dirty="0"/>
          </a:p>
          <a:p>
            <a:r>
              <a:rPr lang="en-US" baseline="0" dirty="0" smtClean="0"/>
              <a:t>community contributions</a:t>
            </a:r>
          </a:p>
          <a:p>
            <a:r>
              <a:rPr lang="en-US" baseline="0" dirty="0" smtClean="0"/>
              <a:t>one of several apps</a:t>
            </a:r>
          </a:p>
          <a:p>
            <a:r>
              <a:rPr lang="en-US" baseline="0" dirty="0" smtClean="0"/>
              <a:t>hosted and maintained at NCAR</a:t>
            </a:r>
          </a:p>
        </p:txBody>
      </p:sp>
      <p:sp>
        <p:nvSpPr>
          <p:cNvPr id="4" name="Slide Number Placeholder 3"/>
          <p:cNvSpPr>
            <a:spLocks noGrp="1"/>
          </p:cNvSpPr>
          <p:nvPr>
            <p:ph type="sldNum" sz="quarter" idx="10"/>
          </p:nvPr>
        </p:nvSpPr>
        <p:spPr/>
        <p:txBody>
          <a:bodyPr/>
          <a:lstStyle/>
          <a:p>
            <a:fld id="{62826937-27B8-4F7F-928D-F7FBC71ACB7F}"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a:t>
            </a:r>
            <a:r>
              <a:rPr lang="en-US" baseline="0" dirty="0" smtClean="0"/>
              <a:t> portal: data and models available under resources</a:t>
            </a:r>
          </a:p>
          <a:p>
            <a:r>
              <a:rPr lang="en-US" baseline="0" dirty="0" smtClean="0"/>
              <a:t>project descriptions</a:t>
            </a:r>
          </a:p>
          <a:p>
            <a:r>
              <a:rPr lang="en-US" baseline="0" dirty="0" smtClean="0"/>
              <a:t>publications.</a:t>
            </a:r>
          </a:p>
          <a:p>
            <a:r>
              <a:rPr lang="en-US" baseline="0" dirty="0" smtClean="0"/>
              <a:t>Blogs: Katrina and contributions sought!</a:t>
            </a:r>
          </a:p>
          <a:p>
            <a:endParaRPr lang="en-US" dirty="0"/>
          </a:p>
        </p:txBody>
      </p:sp>
      <p:sp>
        <p:nvSpPr>
          <p:cNvPr id="4" name="Slide Number Placeholder 3"/>
          <p:cNvSpPr>
            <a:spLocks noGrp="1"/>
          </p:cNvSpPr>
          <p:nvPr>
            <p:ph type="sldNum" sz="quarter" idx="10"/>
          </p:nvPr>
        </p:nvSpPr>
        <p:spPr/>
        <p:txBody>
          <a:bodyPr/>
          <a:lstStyle/>
          <a:p>
            <a:fld id="{536AD089-1B97-1148-B788-3DE278CAE531}" type="slidenum">
              <a:rPr lang="en-US" smtClean="0"/>
              <a:t>17</a:t>
            </a:fld>
            <a:endParaRPr lang="en-US"/>
          </a:p>
        </p:txBody>
      </p:sp>
    </p:spTree>
    <p:extLst>
      <p:ext uri="{BB962C8B-B14F-4D97-AF65-F5344CB8AC3E}">
        <p14:creationId xmlns:p14="http://schemas.microsoft.com/office/powerpoint/2010/main" val="18731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weather individual</a:t>
            </a:r>
            <a:r>
              <a:rPr lang="en-US" baseline="0" dirty="0" smtClean="0"/>
              <a:t> events local, short</a:t>
            </a:r>
          </a:p>
          <a:p>
            <a:r>
              <a:rPr lang="en-US" baseline="0" dirty="0" smtClean="0"/>
              <a:t>climate averages over long period</a:t>
            </a:r>
          </a:p>
        </p:txBody>
      </p:sp>
      <p:sp>
        <p:nvSpPr>
          <p:cNvPr id="4" name="Slide Number Placeholder 3"/>
          <p:cNvSpPr>
            <a:spLocks noGrp="1"/>
          </p:cNvSpPr>
          <p:nvPr>
            <p:ph type="sldNum" sz="quarter" idx="10"/>
          </p:nvPr>
        </p:nvSpPr>
        <p:spPr/>
        <p:txBody>
          <a:bodyPr/>
          <a:lstStyle/>
          <a:p>
            <a:fld id="{536AD089-1B97-1148-B788-3DE278CAE531}" type="slidenum">
              <a:rPr lang="en-US" smtClean="0"/>
              <a:t>2</a:t>
            </a:fld>
            <a:endParaRPr lang="en-US"/>
          </a:p>
        </p:txBody>
      </p:sp>
    </p:spTree>
    <p:extLst>
      <p:ext uri="{BB962C8B-B14F-4D97-AF65-F5344CB8AC3E}">
        <p14:creationId xmlns:p14="http://schemas.microsoft.com/office/powerpoint/2010/main" val="60970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climate inherently volatile: </a:t>
            </a:r>
          </a:p>
          <a:p>
            <a:r>
              <a:rPr lang="en-US" baseline="0" dirty="0" smtClean="0"/>
              <a:t>seasons, trends, shifts, decadal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6DBB12F-27CC-44D8-A983-14E89C9ED673}" type="slidenum">
              <a:rPr lang="en-US" smtClean="0"/>
              <a:pPr>
                <a:defRPr/>
              </a:pPr>
              <a:t>3</a:t>
            </a:fld>
            <a:endParaRPr lang="en-US" dirty="0"/>
          </a:p>
        </p:txBody>
      </p:sp>
    </p:spTree>
    <p:extLst>
      <p:ext uri="{BB962C8B-B14F-4D97-AF65-F5344CB8AC3E}">
        <p14:creationId xmlns:p14="http://schemas.microsoft.com/office/powerpoint/2010/main" val="68286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interested in high impact weather</a:t>
            </a:r>
          </a:p>
          <a:p>
            <a:r>
              <a:rPr lang="en-US" dirty="0" smtClean="0"/>
              <a:t>floods,</a:t>
            </a:r>
            <a:r>
              <a:rPr lang="en-US" baseline="0" dirty="0" smtClean="0"/>
              <a:t> hurricanes, tornadoes</a:t>
            </a:r>
          </a:p>
          <a:p>
            <a:r>
              <a:rPr lang="en-US" baseline="0" dirty="0" smtClean="0"/>
              <a:t>ice storms, </a:t>
            </a:r>
            <a:endParaRPr lang="en-US" baseline="0" dirty="0" smtClean="0"/>
          </a:p>
          <a:p>
            <a:r>
              <a:rPr lang="en-US" baseline="0" dirty="0" smtClean="0"/>
              <a:t>100 year events…</a:t>
            </a:r>
            <a:endParaRPr lang="en-US" dirty="0"/>
          </a:p>
        </p:txBody>
      </p:sp>
      <p:sp>
        <p:nvSpPr>
          <p:cNvPr id="4" name="Slide Number Placeholder 3"/>
          <p:cNvSpPr>
            <a:spLocks noGrp="1"/>
          </p:cNvSpPr>
          <p:nvPr>
            <p:ph type="sldNum" sz="quarter" idx="10"/>
          </p:nvPr>
        </p:nvSpPr>
        <p:spPr/>
        <p:txBody>
          <a:bodyPr/>
          <a:lstStyle/>
          <a:p>
            <a:fld id="{536AD089-1B97-1148-B788-3DE278CAE531}" type="slidenum">
              <a:rPr lang="en-US" smtClean="0"/>
              <a:t>4</a:t>
            </a:fld>
            <a:endParaRPr lang="en-US"/>
          </a:p>
        </p:txBody>
      </p:sp>
    </p:spTree>
    <p:extLst>
      <p:ext uri="{BB962C8B-B14F-4D97-AF65-F5344CB8AC3E}">
        <p14:creationId xmlns:p14="http://schemas.microsoft.com/office/powerpoint/2010/main" val="325145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Global </a:t>
            </a:r>
            <a:r>
              <a:rPr lang="en-US" dirty="0" err="1" smtClean="0"/>
              <a:t>freq</a:t>
            </a:r>
            <a:r>
              <a:rPr lang="en-US" dirty="0" smtClean="0"/>
              <a:t> compile by Munich Re</a:t>
            </a:r>
          </a:p>
          <a:p>
            <a:r>
              <a:rPr lang="en-US" dirty="0" smtClean="0"/>
              <a:t>Broken down by phenomenon</a:t>
            </a:r>
          </a:p>
          <a:p>
            <a:r>
              <a:rPr lang="en-US" baseline="0" dirty="0" smtClean="0"/>
              <a:t>Doubled since 1980s most recent decade.</a:t>
            </a:r>
            <a:endParaRPr lang="en-US" dirty="0"/>
          </a:p>
        </p:txBody>
      </p:sp>
      <p:sp>
        <p:nvSpPr>
          <p:cNvPr id="4" name="Slide Number Placeholder 3"/>
          <p:cNvSpPr>
            <a:spLocks noGrp="1"/>
          </p:cNvSpPr>
          <p:nvPr>
            <p:ph type="sldNum" sz="quarter" idx="10"/>
          </p:nvPr>
        </p:nvSpPr>
        <p:spPr/>
        <p:txBody>
          <a:bodyPr/>
          <a:lstStyle/>
          <a:p>
            <a:fld id="{62826937-27B8-4F7F-928D-F7FBC71ACB7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a:t>
            </a:r>
            <a:r>
              <a:rPr lang="en-US" baseline="0" dirty="0" smtClean="0"/>
              <a:t> chance of rain would you carry an umbrella?</a:t>
            </a:r>
            <a:endParaRPr lang="en-US" dirty="0" smtClean="0"/>
          </a:p>
          <a:p>
            <a:endParaRPr lang="en-US" dirty="0" smtClean="0"/>
          </a:p>
          <a:p>
            <a:r>
              <a:rPr lang="en-US" dirty="0" smtClean="0"/>
              <a:t>and let’s not forget uncertainty</a:t>
            </a:r>
            <a:r>
              <a:rPr lang="en-US" baseline="0" dirty="0" smtClean="0"/>
              <a:t> from poor and scarce data.</a:t>
            </a:r>
          </a:p>
          <a:p>
            <a:endParaRPr lang="en-US" baseline="0" dirty="0"/>
          </a:p>
          <a:p>
            <a:r>
              <a:rPr lang="en-US" baseline="0" dirty="0" smtClean="0"/>
              <a:t>plus cascading uncertainty from climate scenarios and models through to decisions</a:t>
            </a:r>
          </a:p>
        </p:txBody>
      </p:sp>
      <p:sp>
        <p:nvSpPr>
          <p:cNvPr id="4" name="Slide Number Placeholder 3"/>
          <p:cNvSpPr>
            <a:spLocks noGrp="1"/>
          </p:cNvSpPr>
          <p:nvPr>
            <p:ph type="sldNum" sz="quarter" idx="10"/>
          </p:nvPr>
        </p:nvSpPr>
        <p:spPr/>
        <p:txBody>
          <a:bodyPr/>
          <a:lstStyle/>
          <a:p>
            <a:fld id="{23F8F661-AB2D-404C-8534-E68621A8ECCF}" type="slidenum">
              <a:rPr lang="en-US" smtClean="0"/>
              <a:t>6</a:t>
            </a:fld>
            <a:endParaRPr lang="en-US"/>
          </a:p>
        </p:txBody>
      </p:sp>
    </p:spTree>
    <p:extLst>
      <p:ext uri="{BB962C8B-B14F-4D97-AF65-F5344CB8AC3E}">
        <p14:creationId xmlns:p14="http://schemas.microsoft.com/office/powerpoint/2010/main" val="378037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we deal with risk is to try to keep the hazard out</a:t>
            </a:r>
          </a:p>
          <a:p>
            <a:r>
              <a:rPr lang="en-US" dirty="0" smtClean="0"/>
              <a:t>but what happens when you</a:t>
            </a:r>
            <a:r>
              <a:rPr lang="en-US" baseline="0" dirty="0" smtClean="0"/>
              <a:t> underestimated the worst-cast scenario? </a:t>
            </a:r>
          </a:p>
          <a:p>
            <a:endParaRPr lang="en-US" dirty="0" smtClean="0"/>
          </a:p>
          <a:p>
            <a:pPr marL="0" marR="0" indent="0" algn="l" defTabSz="457059" rtl="0" eaLnBrk="1" fontAlgn="auto" latinLnBrk="0" hangingPunct="1">
              <a:lnSpc>
                <a:spcPct val="100000"/>
              </a:lnSpc>
              <a:spcBef>
                <a:spcPts val="0"/>
              </a:spcBef>
              <a:spcAft>
                <a:spcPts val="0"/>
              </a:spcAft>
              <a:buClrTx/>
              <a:buSzTx/>
              <a:buFontTx/>
              <a:buNone/>
              <a:tabLst/>
              <a:defRPr/>
            </a:pPr>
            <a:r>
              <a:rPr lang="en-US" dirty="0" smtClean="0"/>
              <a:t>"Tellico-dam-dike-tn1" by Brian </a:t>
            </a:r>
            <a:r>
              <a:rPr lang="en-US" dirty="0" err="1" smtClean="0"/>
              <a:t>Stansberry</a:t>
            </a:r>
            <a:r>
              <a:rPr lang="en-US" dirty="0" smtClean="0"/>
              <a:t> - Own work. Licensed under CC BY 3.0 via Commons - https://</a:t>
            </a:r>
            <a:r>
              <a:rPr lang="en-US" dirty="0" err="1" smtClean="0"/>
              <a:t>commons.wikimedia.org</a:t>
            </a:r>
            <a:r>
              <a:rPr lang="en-US" dirty="0" smtClean="0"/>
              <a:t>/wiki/File:Tellico-dam-dike-tn1.jpg#/media/File:Tellico-dam-dike-tn1.jpg</a:t>
            </a:r>
          </a:p>
          <a:p>
            <a:r>
              <a:rPr lang="en-US" sz="1200" kern="1200" dirty="0" smtClean="0">
                <a:solidFill>
                  <a:schemeClr val="tx1"/>
                </a:solidFill>
                <a:latin typeface="+mn-lt"/>
                <a:ea typeface="+mn-ea"/>
                <a:cs typeface="+mn-cs"/>
              </a:rPr>
              <a:t>Water flows from the Missouri River over levee L-550, located north of Highway 136 in Atchison County, Mo., June 19, 2011. The local sponsor reported overtopping of the levee to the U.S. Army Corps of Engineers the morning of June 19. The levee is in the Federal Program (PL 84-99) and is operated and maintained by a non-federal sponsor. It was constructed by the Corps in the late 1940s. (U.S. Army Corps of Engineers photo by Carlos J. </a:t>
            </a:r>
            <a:r>
              <a:rPr lang="en-US" sz="1200" kern="1200" dirty="0" err="1" smtClean="0">
                <a:solidFill>
                  <a:schemeClr val="tx1"/>
                </a:solidFill>
                <a:latin typeface="+mn-lt"/>
                <a:ea typeface="+mn-ea"/>
                <a:cs typeface="+mn-cs"/>
              </a:rPr>
              <a:t>Lazo</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36AD089-1B97-1148-B788-3DE278CAE531}" type="slidenum">
              <a:rPr lang="en-US" smtClean="0"/>
              <a:t>7</a:t>
            </a:fld>
            <a:endParaRPr lang="en-US"/>
          </a:p>
        </p:txBody>
      </p:sp>
    </p:spTree>
    <p:extLst>
      <p:ext uri="{BB962C8B-B14F-4D97-AF65-F5344CB8AC3E}">
        <p14:creationId xmlns:p14="http://schemas.microsoft.com/office/powerpoint/2010/main" val="3907721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 could be money,</a:t>
            </a:r>
            <a:r>
              <a:rPr lang="en-US" baseline="0" dirty="0" smtClean="0"/>
              <a:t> room to grow etc. from active to passive</a:t>
            </a:r>
          </a:p>
          <a:p>
            <a:r>
              <a:rPr lang="en-US" baseline="0" dirty="0" smtClean="0"/>
              <a:t>connected from weak to strong</a:t>
            </a:r>
          </a:p>
          <a:p>
            <a:r>
              <a:rPr lang="en-US" dirty="0" smtClean="0"/>
              <a:t>ecological resilience</a:t>
            </a:r>
            <a:r>
              <a:rPr lang="en-US" baseline="0" dirty="0" smtClean="0"/>
              <a:t> – a cyclic approach. resilient when don’t cross a threshold out of that cycle</a:t>
            </a:r>
          </a:p>
          <a:p>
            <a:r>
              <a:rPr lang="en-US" baseline="0" dirty="0" smtClean="0"/>
              <a:t>engineering resilience speed of recovery. </a:t>
            </a:r>
          </a:p>
          <a:p>
            <a:r>
              <a:rPr lang="en-US" baseline="0" dirty="0" err="1" smtClean="0"/>
              <a:t>focussing</a:t>
            </a:r>
            <a:r>
              <a:rPr lang="en-US" baseline="0" dirty="0" smtClean="0"/>
              <a:t> on staying in conservation phase</a:t>
            </a:r>
          </a:p>
          <a:p>
            <a:r>
              <a:rPr lang="en-US" baseline="0" dirty="0" smtClean="0"/>
              <a:t>best resilience combines both, has lots of little active cycles or redundancy so don</a:t>
            </a:r>
            <a:r>
              <a:rPr lang="fr-FR" baseline="0" dirty="0" smtClean="0"/>
              <a:t>’</a:t>
            </a:r>
            <a:r>
              <a:rPr lang="en-US" baseline="0" dirty="0" smtClean="0"/>
              <a:t>t cross the threshold.</a:t>
            </a:r>
          </a:p>
          <a:p>
            <a:r>
              <a:rPr lang="en-US" baseline="0" dirty="0" smtClean="0"/>
              <a:t>when we don’t allow for failure we keep crossing the transition to another phase.</a:t>
            </a:r>
          </a:p>
        </p:txBody>
      </p:sp>
      <p:sp>
        <p:nvSpPr>
          <p:cNvPr id="4" name="Slide Number Placeholder 3"/>
          <p:cNvSpPr>
            <a:spLocks noGrp="1"/>
          </p:cNvSpPr>
          <p:nvPr>
            <p:ph type="sldNum" sz="quarter" idx="10"/>
          </p:nvPr>
        </p:nvSpPr>
        <p:spPr/>
        <p:txBody>
          <a:bodyPr/>
          <a:lstStyle/>
          <a:p>
            <a:fld id="{536AD089-1B97-1148-B788-3DE278CAE531}" type="slidenum">
              <a:rPr lang="en-US" smtClean="0"/>
              <a:t>8</a:t>
            </a:fld>
            <a:endParaRPr lang="en-US"/>
          </a:p>
        </p:txBody>
      </p:sp>
    </p:spTree>
    <p:extLst>
      <p:ext uri="{BB962C8B-B14F-4D97-AF65-F5344CB8AC3E}">
        <p14:creationId xmlns:p14="http://schemas.microsoft.com/office/powerpoint/2010/main" val="283121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brick houses fail catastrophically, wooden frame don’t.</a:t>
            </a:r>
          </a:p>
          <a:p>
            <a:r>
              <a:rPr lang="en-US" dirty="0" smtClean="0"/>
              <a:t>not</a:t>
            </a:r>
            <a:r>
              <a:rPr lang="en-US" baseline="0" dirty="0" smtClean="0"/>
              <a:t> unusual in any civil engineering design.</a:t>
            </a:r>
          </a:p>
          <a:p>
            <a:r>
              <a:rPr lang="en-US" dirty="0" smtClean="0"/>
              <a:t>just not as well incorporated.</a:t>
            </a:r>
            <a:endParaRPr lang="en-US" dirty="0"/>
          </a:p>
        </p:txBody>
      </p:sp>
      <p:sp>
        <p:nvSpPr>
          <p:cNvPr id="4" name="Slide Number Placeholder 3"/>
          <p:cNvSpPr>
            <a:spLocks noGrp="1"/>
          </p:cNvSpPr>
          <p:nvPr>
            <p:ph type="sldNum" sz="quarter" idx="10"/>
          </p:nvPr>
        </p:nvSpPr>
        <p:spPr/>
        <p:txBody>
          <a:bodyPr/>
          <a:lstStyle/>
          <a:p>
            <a:fld id="{536AD089-1B97-1148-B788-3DE278CAE531}" type="slidenum">
              <a:rPr lang="en-US" smtClean="0"/>
              <a:t>9</a:t>
            </a:fld>
            <a:endParaRPr lang="en-US"/>
          </a:p>
        </p:txBody>
      </p:sp>
    </p:spTree>
    <p:extLst>
      <p:ext uri="{BB962C8B-B14F-4D97-AF65-F5344CB8AC3E}">
        <p14:creationId xmlns:p14="http://schemas.microsoft.com/office/powerpoint/2010/main" val="2295530141"/>
      </p:ext>
    </p:extLst>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jpe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microsoft.com/office/2007/relationships/hdphoto" Target="../media/hdphoto1.wdp"/><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9"/>
          <p:cNvSpPr/>
          <p:nvPr userDrawn="1"/>
        </p:nvSpPr>
        <p:spPr>
          <a:xfrm>
            <a:off x="-2480511" y="4950826"/>
            <a:ext cx="14081760" cy="1440535"/>
          </a:xfrm>
          <a:custGeom>
            <a:avLst/>
            <a:gdLst>
              <a:gd name="connsiteX0" fmla="*/ 0 w 7775208"/>
              <a:gd name="connsiteY0" fmla="*/ 1425045 h 1440535"/>
              <a:gd name="connsiteX1" fmla="*/ 3872115 w 7775208"/>
              <a:gd name="connsiteY1" fmla="*/ 6 h 1440535"/>
              <a:gd name="connsiteX2" fmla="*/ 7775208 w 7775208"/>
              <a:gd name="connsiteY2" fmla="*/ 1440535 h 1440535"/>
            </a:gdLst>
            <a:ahLst/>
            <a:cxnLst>
              <a:cxn ang="0">
                <a:pos x="connsiteX0" y="connsiteY0"/>
              </a:cxn>
              <a:cxn ang="0">
                <a:pos x="connsiteX1" y="connsiteY1"/>
              </a:cxn>
              <a:cxn ang="0">
                <a:pos x="connsiteX2" y="connsiteY2"/>
              </a:cxn>
            </a:cxnLst>
            <a:rect l="l" t="t" r="r" b="b"/>
            <a:pathLst>
              <a:path w="7775208" h="1440535">
                <a:moveTo>
                  <a:pt x="0" y="1425045"/>
                </a:moveTo>
                <a:cubicBezTo>
                  <a:pt x="1288123" y="711234"/>
                  <a:pt x="2576247" y="-2576"/>
                  <a:pt x="3872115" y="6"/>
                </a:cubicBezTo>
                <a:cubicBezTo>
                  <a:pt x="5167983" y="2588"/>
                  <a:pt x="7775208" y="1440535"/>
                  <a:pt x="7775208" y="1440535"/>
                </a:cubicBezTo>
              </a:path>
            </a:pathLst>
          </a:custGeom>
          <a:ln w="1270000" cmpd="sng">
            <a:solidFill>
              <a:schemeClr val="bg1"/>
            </a:solidFill>
          </a:ln>
          <a:effectLst>
            <a:outerShdw blurRad="76200" dir="18900000" sy="23000" kx="-1200000" algn="bl" rotWithShape="0">
              <a:prstClr val="black">
                <a:alpha val="20000"/>
              </a:prstClr>
            </a:outerShdw>
          </a:effectLst>
        </p:spPr>
        <p:txBody>
          <a:bodyPr vert="horz" wrap="square" lIns="91411" tIns="45706" rIns="91411" bIns="45706" numCol="1" rtlCol="0" anchor="t" anchorCtr="0" compatLnSpc="1">
            <a:prstTxWarp prst="textNoShape">
              <a:avLst/>
            </a:prstTxWarp>
          </a:bodyPr>
          <a:lstStyle/>
          <a:p>
            <a:pPr marL="0" marR="0" indent="0" algn="l" defTabSz="914118"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Rectangle 8"/>
          <p:cNvSpPr/>
          <p:nvPr userDrawn="1"/>
        </p:nvSpPr>
        <p:spPr>
          <a:xfrm rot="10800000">
            <a:off x="6" y="6155"/>
            <a:ext cx="1232115" cy="6858000"/>
          </a:xfrm>
          <a:prstGeom prst="rect">
            <a:avLst/>
          </a:prstGeom>
          <a:gradFill>
            <a:gsLst>
              <a:gs pos="0">
                <a:srgbClr val="1F3D68"/>
              </a:gs>
              <a:gs pos="68000">
                <a:schemeClr val="bg1"/>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lIns="91411" tIns="45706" rIns="91411" bIns="45706" rtlCol="0" anchor="ctr"/>
          <a:lstStyle/>
          <a:p>
            <a:pPr algn="ctr"/>
            <a:endParaRPr lang="en-US"/>
          </a:p>
        </p:txBody>
      </p:sp>
      <p:sp>
        <p:nvSpPr>
          <p:cNvPr id="2" name="Title 1"/>
          <p:cNvSpPr>
            <a:spLocks noGrp="1"/>
          </p:cNvSpPr>
          <p:nvPr>
            <p:ph type="ctrTitle"/>
          </p:nvPr>
        </p:nvSpPr>
        <p:spPr>
          <a:xfrm>
            <a:off x="679009" y="165500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37642" y="3288523"/>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500164" y="6156370"/>
            <a:ext cx="643836" cy="365125"/>
          </a:xfrm>
          <a:prstGeom prst="rect">
            <a:avLst/>
          </a:prstGeom>
        </p:spPr>
        <p:txBody>
          <a:bodyPr/>
          <a:lstStyle/>
          <a:p>
            <a:fld id="{ECEA1E32-80FB-F840-8C53-A6735255DEE1}" type="slidenum">
              <a:rPr lang="en-US" smtClean="0"/>
              <a:t>‹#›</a:t>
            </a:fld>
            <a:endParaRPr lang="en-US"/>
          </a:p>
        </p:txBody>
      </p:sp>
      <p:pic>
        <p:nvPicPr>
          <p:cNvPr id="5" name="Picture 4" descr="slide footer imag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556" y="6"/>
            <a:ext cx="9325261" cy="963631"/>
          </a:xfrm>
          <a:prstGeom prst="rect">
            <a:avLst/>
          </a:prstGeom>
        </p:spPr>
      </p:pic>
      <p:sp>
        <p:nvSpPr>
          <p:cNvPr id="7" name="TextBox 6"/>
          <p:cNvSpPr txBox="1"/>
          <p:nvPr userDrawn="1"/>
        </p:nvSpPr>
        <p:spPr>
          <a:xfrm>
            <a:off x="5608443" y="15855"/>
            <a:ext cx="3139317" cy="523220"/>
          </a:xfrm>
          <a:prstGeom prst="rect">
            <a:avLst/>
          </a:prstGeom>
          <a:noFill/>
        </p:spPr>
        <p:txBody>
          <a:bodyPr wrap="square" lIns="91411" tIns="45706" rIns="91411" bIns="45706" rtlCol="0">
            <a:spAutoFit/>
          </a:bodyPr>
          <a:lstStyle/>
          <a:p>
            <a:r>
              <a:rPr lang="en-US" sz="2800" i="1" dirty="0">
                <a:solidFill>
                  <a:srgbClr val="7F7F7F"/>
                </a:solidFill>
                <a:latin typeface="Baskerville"/>
                <a:cs typeface="Baskerville"/>
              </a:rPr>
              <a:t>air </a:t>
            </a:r>
            <a:r>
              <a:rPr lang="en-US" sz="2800" baseline="2000" dirty="0">
                <a:solidFill>
                  <a:srgbClr val="7F7F7F"/>
                </a:solidFill>
                <a:latin typeface="Baskerville"/>
                <a:cs typeface="Baskerville"/>
              </a:rPr>
              <a:t>•</a:t>
            </a:r>
            <a:r>
              <a:rPr lang="en-US" sz="2800" dirty="0">
                <a:solidFill>
                  <a:srgbClr val="7F7F7F"/>
                </a:solidFill>
                <a:latin typeface="Baskerville"/>
                <a:cs typeface="Baskerville"/>
              </a:rPr>
              <a:t> planet </a:t>
            </a:r>
            <a:r>
              <a:rPr lang="en-US" sz="2800" baseline="2000" dirty="0">
                <a:solidFill>
                  <a:srgbClr val="7F7F7F"/>
                </a:solidFill>
                <a:latin typeface="Baskerville"/>
                <a:cs typeface="Baskerville"/>
              </a:rPr>
              <a:t>•</a:t>
            </a:r>
            <a:r>
              <a:rPr lang="en-US" sz="2800" dirty="0">
                <a:solidFill>
                  <a:srgbClr val="7F7F7F"/>
                </a:solidFill>
                <a:latin typeface="Baskerville"/>
                <a:cs typeface="Baskerville"/>
              </a:rPr>
              <a:t> </a:t>
            </a:r>
            <a:r>
              <a:rPr lang="en-US" sz="2800" i="1" dirty="0">
                <a:solidFill>
                  <a:srgbClr val="7F7F7F"/>
                </a:solidFill>
                <a:latin typeface="Baskerville"/>
                <a:cs typeface="Baskerville"/>
              </a:rPr>
              <a:t>people</a:t>
            </a:r>
          </a:p>
        </p:txBody>
      </p:sp>
      <p:grpSp>
        <p:nvGrpSpPr>
          <p:cNvPr id="11" name="Group 10"/>
          <p:cNvGrpSpPr/>
          <p:nvPr userDrawn="1"/>
        </p:nvGrpSpPr>
        <p:grpSpPr>
          <a:xfrm>
            <a:off x="-2480511" y="4950820"/>
            <a:ext cx="14081760" cy="2076862"/>
            <a:chOff x="-2480511" y="4950820"/>
            <a:chExt cx="14081760" cy="2076862"/>
          </a:xfrm>
        </p:grpSpPr>
        <p:grpSp>
          <p:nvGrpSpPr>
            <p:cNvPr id="12" name="Group 11"/>
            <p:cNvGrpSpPr/>
            <p:nvPr/>
          </p:nvGrpSpPr>
          <p:grpSpPr>
            <a:xfrm>
              <a:off x="-45720" y="5572145"/>
              <a:ext cx="9235440" cy="1455537"/>
              <a:chOff x="-45720" y="5572145"/>
              <a:chExt cx="9235440" cy="1455537"/>
            </a:xfrm>
          </p:grpSpPr>
          <p:pic>
            <p:nvPicPr>
              <p:cNvPr id="14" name="Picture 13" descr="Storseisundet_bru.jpg"/>
              <p:cNvPicPr>
                <a:picLocks/>
              </p:cNvPicPr>
              <p:nvPr/>
            </p:nvPicPr>
            <p:blipFill>
              <a:blip r:embed="rId3" cstate="print">
                <a:extLst>
                  <a:ext uri="{28A0092B-C50C-407E-A947-70E740481C1C}">
                    <a14:useLocalDpi xmlns:a14="http://schemas.microsoft.com/office/drawing/2010/main"/>
                  </a:ext>
                </a:extLst>
              </a:blip>
              <a:stretch>
                <a:fillRect/>
              </a:stretch>
            </p:blipFill>
            <p:spPr>
              <a:xfrm>
                <a:off x="2581417" y="5572145"/>
                <a:ext cx="1331707" cy="1297118"/>
              </a:xfrm>
              <a:prstGeom prst="rect">
                <a:avLst/>
              </a:prstGeom>
            </p:spPr>
          </p:pic>
          <p:pic>
            <p:nvPicPr>
              <p:cNvPr id="15" name="Picture 14" descr="Hurricane_Igor_at_1640z_on_September_13,_2010.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01417" y="5572145"/>
                <a:ext cx="1331707" cy="1297118"/>
              </a:xfrm>
              <a:prstGeom prst="rect">
                <a:avLst/>
              </a:prstGeom>
            </p:spPr>
          </p:pic>
          <p:pic>
            <p:nvPicPr>
              <p:cNvPr id="16" name="Picture 15" descr="Big_wave_cheney.JPG"/>
              <p:cNvPicPr>
                <a:picLocks/>
              </p:cNvPicPr>
              <p:nvPr/>
            </p:nvPicPr>
            <p:blipFill>
              <a:blip r:embed="rId5" cstate="print">
                <a:extLst>
                  <a:ext uri="{28A0092B-C50C-407E-A947-70E740481C1C}">
                    <a14:useLocalDpi xmlns:a14="http://schemas.microsoft.com/office/drawing/2010/main"/>
                  </a:ext>
                </a:extLst>
              </a:blip>
              <a:stretch>
                <a:fillRect/>
              </a:stretch>
            </p:blipFill>
            <p:spPr>
              <a:xfrm>
                <a:off x="5221417" y="5572145"/>
                <a:ext cx="1331707" cy="1297118"/>
              </a:xfrm>
              <a:prstGeom prst="rect">
                <a:avLst/>
              </a:prstGeom>
            </p:spPr>
          </p:pic>
          <p:pic>
            <p:nvPicPr>
              <p:cNvPr id="17" name="Picture 16" descr="Alvord_Desert_sunset.jpg"/>
              <p:cNvPicPr>
                <a:picLocks/>
              </p:cNvPicPr>
              <p:nvPr/>
            </p:nvPicPr>
            <p:blipFill rotWithShape="1">
              <a:blip r:embed="rId6" cstate="print">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a:ext>
                </a:extLst>
              </a:blip>
              <a:srcRect/>
              <a:stretch/>
            </p:blipFill>
            <p:spPr>
              <a:xfrm>
                <a:off x="-45720" y="5937672"/>
                <a:ext cx="1331708" cy="931587"/>
              </a:xfrm>
              <a:prstGeom prst="rect">
                <a:avLst/>
              </a:prstGeom>
            </p:spPr>
          </p:pic>
          <p:pic>
            <p:nvPicPr>
              <p:cNvPr id="18" name="Picture 17" descr="OK Supercell 2013_Dane Webster.png"/>
              <p:cNvPicPr>
                <a:picLocks/>
              </p:cNvPicPr>
              <p:nvPr/>
            </p:nvPicPr>
            <p:blipFill rotWithShape="1">
              <a:blip r:embed="rId8" cstate="print">
                <a:extLst>
                  <a:ext uri="{28A0092B-C50C-407E-A947-70E740481C1C}">
                    <a14:useLocalDpi xmlns:a14="http://schemas.microsoft.com/office/drawing/2010/main"/>
                  </a:ext>
                </a:extLst>
              </a:blip>
              <a:srcRect/>
              <a:stretch/>
            </p:blipFill>
            <p:spPr>
              <a:xfrm>
                <a:off x="7858012" y="5766366"/>
                <a:ext cx="1331708" cy="1102892"/>
              </a:xfrm>
              <a:prstGeom prst="rect">
                <a:avLst/>
              </a:prstGeom>
            </p:spPr>
          </p:pic>
          <p:pic>
            <p:nvPicPr>
              <p:cNvPr id="19" name="Picture 18" descr="Hurricane_Sandy_damage_Long_Beach_Island.jpg"/>
              <p:cNvPicPr>
                <a:picLocks/>
              </p:cNvPicPr>
              <p:nvPr/>
            </p:nvPicPr>
            <p:blipFill rotWithShape="1">
              <a:blip r:embed="rId9" cstate="print">
                <a:extLst>
                  <a:ext uri="{28A0092B-C50C-407E-A947-70E740481C1C}">
                    <a14:useLocalDpi xmlns:a14="http://schemas.microsoft.com/office/drawing/2010/main"/>
                  </a:ext>
                </a:extLst>
              </a:blip>
              <a:srcRect b="-13913"/>
              <a:stretch/>
            </p:blipFill>
            <p:spPr>
              <a:xfrm>
                <a:off x="6547196" y="5730564"/>
                <a:ext cx="1331708" cy="1297118"/>
              </a:xfrm>
              <a:prstGeom prst="rect">
                <a:avLst/>
              </a:prstGeom>
            </p:spPr>
          </p:pic>
          <p:pic>
            <p:nvPicPr>
              <p:cNvPr id="20" name="Picture 19" descr="Lototahi_2.jpg"/>
              <p:cNvPicPr>
                <a:picLocks/>
              </p:cNvPicPr>
              <p:nvPr/>
            </p:nvPicPr>
            <p:blipFill rotWithShape="1">
              <a:blip r:embed="rId10" cstate="print">
                <a:extLst>
                  <a:ext uri="{28A0092B-C50C-407E-A947-70E740481C1C}">
                    <a14:useLocalDpi xmlns:a14="http://schemas.microsoft.com/office/drawing/2010/main"/>
                  </a:ext>
                </a:extLst>
              </a:blip>
              <a:srcRect/>
              <a:stretch/>
            </p:blipFill>
            <p:spPr>
              <a:xfrm>
                <a:off x="1274280" y="5746406"/>
                <a:ext cx="1331708" cy="1122852"/>
              </a:xfrm>
              <a:prstGeom prst="rect">
                <a:avLst/>
              </a:prstGeom>
            </p:spPr>
          </p:pic>
        </p:grpSp>
        <p:sp>
          <p:nvSpPr>
            <p:cNvPr id="13" name="Freeform 12"/>
            <p:cNvSpPr/>
            <p:nvPr/>
          </p:nvSpPr>
          <p:spPr>
            <a:xfrm>
              <a:off x="-2480511" y="4950820"/>
              <a:ext cx="14081760" cy="1440535"/>
            </a:xfrm>
            <a:custGeom>
              <a:avLst/>
              <a:gdLst>
                <a:gd name="connsiteX0" fmla="*/ 0 w 7775208"/>
                <a:gd name="connsiteY0" fmla="*/ 1425045 h 1440535"/>
                <a:gd name="connsiteX1" fmla="*/ 3872115 w 7775208"/>
                <a:gd name="connsiteY1" fmla="*/ 6 h 1440535"/>
                <a:gd name="connsiteX2" fmla="*/ 7775208 w 7775208"/>
                <a:gd name="connsiteY2" fmla="*/ 1440535 h 1440535"/>
              </a:gdLst>
              <a:ahLst/>
              <a:cxnLst>
                <a:cxn ang="0">
                  <a:pos x="connsiteX0" y="connsiteY0"/>
                </a:cxn>
                <a:cxn ang="0">
                  <a:pos x="connsiteX1" y="connsiteY1"/>
                </a:cxn>
                <a:cxn ang="0">
                  <a:pos x="connsiteX2" y="connsiteY2"/>
                </a:cxn>
              </a:cxnLst>
              <a:rect l="l" t="t" r="r" b="b"/>
              <a:pathLst>
                <a:path w="7775208" h="1440535">
                  <a:moveTo>
                    <a:pt x="0" y="1425045"/>
                  </a:moveTo>
                  <a:cubicBezTo>
                    <a:pt x="1288123" y="711234"/>
                    <a:pt x="2576247" y="-2576"/>
                    <a:pt x="3872115" y="6"/>
                  </a:cubicBezTo>
                  <a:cubicBezTo>
                    <a:pt x="5167983" y="2588"/>
                    <a:pt x="7775208" y="1440535"/>
                    <a:pt x="7775208" y="1440535"/>
                  </a:cubicBezTo>
                </a:path>
              </a:pathLst>
            </a:custGeom>
            <a:ln w="1270000" cmpd="sng">
              <a:solidFill>
                <a:schemeClr val="bg1"/>
              </a:solidFill>
            </a:ln>
            <a:effectLst>
              <a:outerShdw blurRad="76200" dir="18900000" sy="23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914118"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8" name="Picture 7" descr="ECEP_white-grey_nt.pn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307286" y="74696"/>
            <a:ext cx="2329525" cy="521208"/>
          </a:xfrm>
          <a:prstGeom prst="rect">
            <a:avLst/>
          </a:prstGeom>
        </p:spPr>
      </p:pic>
      <p:pic>
        <p:nvPicPr>
          <p:cNvPr id="21" name="Picture 20"/>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547804" y="100760"/>
            <a:ext cx="457200" cy="457200"/>
          </a:xfrm>
          <a:prstGeom prst="rect">
            <a:avLst/>
          </a:prstGeom>
        </p:spPr>
      </p:pic>
    </p:spTree>
    <p:extLst>
      <p:ext uri="{BB962C8B-B14F-4D97-AF65-F5344CB8AC3E}">
        <p14:creationId xmlns:p14="http://schemas.microsoft.com/office/powerpoint/2010/main" val="2605462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6"/>
            <a:ext cx="2133600" cy="365125"/>
          </a:xfrm>
          <a:prstGeom prst="rect">
            <a:avLst/>
          </a:prstGeom>
        </p:spPr>
        <p:txBody>
          <a:bodyPr lIns="91411" tIns="45706" rIns="91411" bIns="45706"/>
          <a:lstStyle/>
          <a:p>
            <a:fld id="{0EDDC113-92A8-AE48-A51A-305A4F627997}" type="datetime1">
              <a:rPr lang="en-US" smtClean="0"/>
              <a:t>10/23/15</a:t>
            </a:fld>
            <a:endParaRPr lang="en-US"/>
          </a:p>
        </p:txBody>
      </p:sp>
      <p:sp>
        <p:nvSpPr>
          <p:cNvPr id="5" name="Footer Placeholder 4"/>
          <p:cNvSpPr>
            <a:spLocks noGrp="1"/>
          </p:cNvSpPr>
          <p:nvPr>
            <p:ph type="ftr" sz="quarter" idx="11"/>
          </p:nvPr>
        </p:nvSpPr>
        <p:spPr>
          <a:xfrm>
            <a:off x="3124201" y="6356356"/>
            <a:ext cx="2895600" cy="365125"/>
          </a:xfrm>
          <a:prstGeom prst="rect">
            <a:avLst/>
          </a:prstGeom>
        </p:spPr>
        <p:txBody>
          <a:bodyPr lIns="91411" tIns="45706" rIns="91411" bIns="45706"/>
          <a:lstStyle/>
          <a:p>
            <a:endParaRPr lang="en-US"/>
          </a:p>
        </p:txBody>
      </p:sp>
      <p:sp>
        <p:nvSpPr>
          <p:cNvPr id="6" name="Slide Number Placeholder 5"/>
          <p:cNvSpPr>
            <a:spLocks noGrp="1"/>
          </p:cNvSpPr>
          <p:nvPr>
            <p:ph type="sldNum" sz="quarter" idx="12"/>
          </p:nvPr>
        </p:nvSpPr>
        <p:spPr>
          <a:xfrm>
            <a:off x="8500164" y="6156370"/>
            <a:ext cx="643836" cy="365125"/>
          </a:xfrm>
          <a:prstGeom prst="rect">
            <a:avLst/>
          </a:prstGeom>
        </p:spPr>
        <p:txBody>
          <a:bodyPr/>
          <a:lstStyle/>
          <a:p>
            <a:fld id="{ECEA1E32-80FB-F840-8C53-A6735255DEE1}" type="slidenum">
              <a:rPr lang="en-US" smtClean="0"/>
              <a:t>‹#›</a:t>
            </a:fld>
            <a:endParaRPr lang="en-US"/>
          </a:p>
        </p:txBody>
      </p:sp>
    </p:spTree>
    <p:extLst>
      <p:ext uri="{BB962C8B-B14F-4D97-AF65-F5344CB8AC3E}">
        <p14:creationId xmlns:p14="http://schemas.microsoft.com/office/powerpoint/2010/main" val="295294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6"/>
            <a:ext cx="2133600" cy="365125"/>
          </a:xfrm>
          <a:prstGeom prst="rect">
            <a:avLst/>
          </a:prstGeom>
        </p:spPr>
        <p:txBody>
          <a:bodyPr lIns="91411" tIns="45706" rIns="91411" bIns="45706"/>
          <a:lstStyle/>
          <a:p>
            <a:fld id="{11BC5592-2BD9-464F-B34D-EAFEDB98B2E2}" type="datetime1">
              <a:rPr lang="en-US" smtClean="0"/>
              <a:t>10/23/15</a:t>
            </a:fld>
            <a:endParaRPr lang="en-US"/>
          </a:p>
        </p:txBody>
      </p:sp>
      <p:sp>
        <p:nvSpPr>
          <p:cNvPr id="5" name="Footer Placeholder 4"/>
          <p:cNvSpPr>
            <a:spLocks noGrp="1"/>
          </p:cNvSpPr>
          <p:nvPr>
            <p:ph type="ftr" sz="quarter" idx="11"/>
          </p:nvPr>
        </p:nvSpPr>
        <p:spPr>
          <a:xfrm>
            <a:off x="3124201" y="6356356"/>
            <a:ext cx="2895600" cy="365125"/>
          </a:xfrm>
          <a:prstGeom prst="rect">
            <a:avLst/>
          </a:prstGeom>
        </p:spPr>
        <p:txBody>
          <a:bodyPr lIns="91411" tIns="45706" rIns="91411" bIns="45706"/>
          <a:lstStyle/>
          <a:p>
            <a:endParaRPr lang="en-US"/>
          </a:p>
        </p:txBody>
      </p:sp>
      <p:sp>
        <p:nvSpPr>
          <p:cNvPr id="6" name="Slide Number Placeholder 5"/>
          <p:cNvSpPr>
            <a:spLocks noGrp="1"/>
          </p:cNvSpPr>
          <p:nvPr>
            <p:ph type="sldNum" sz="quarter" idx="12"/>
          </p:nvPr>
        </p:nvSpPr>
        <p:spPr>
          <a:xfrm>
            <a:off x="8500165" y="6156370"/>
            <a:ext cx="373271" cy="365125"/>
          </a:xfrm>
          <a:prstGeom prst="rect">
            <a:avLst/>
          </a:prstGeom>
        </p:spPr>
        <p:txBody>
          <a:bodyPr/>
          <a:lstStyle/>
          <a:p>
            <a:fld id="{ECEA1E32-80FB-F840-8C53-A6735255DEE1}" type="slidenum">
              <a:rPr lang="en-US" smtClean="0"/>
              <a:t>‹#›</a:t>
            </a:fld>
            <a:endParaRPr lang="en-US"/>
          </a:p>
        </p:txBody>
      </p:sp>
    </p:spTree>
    <p:extLst>
      <p:ext uri="{BB962C8B-B14F-4D97-AF65-F5344CB8AC3E}">
        <p14:creationId xmlns:p14="http://schemas.microsoft.com/office/powerpoint/2010/main" val="336825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6"/>
            <a:ext cx="2133600" cy="365125"/>
          </a:xfrm>
          <a:prstGeom prst="rect">
            <a:avLst/>
          </a:prstGeom>
        </p:spPr>
        <p:txBody>
          <a:bodyPr lIns="91411" tIns="45706" rIns="91411" bIns="45706"/>
          <a:lstStyle/>
          <a:p>
            <a:fld id="{A9DC6146-2CD2-CA47-AD09-8E9C50EB3C34}" type="datetime1">
              <a:rPr lang="en-US" smtClean="0"/>
              <a:t>10/23/15</a:t>
            </a:fld>
            <a:endParaRPr lang="en-US"/>
          </a:p>
        </p:txBody>
      </p:sp>
      <p:sp>
        <p:nvSpPr>
          <p:cNvPr id="5" name="Footer Placeholder 4"/>
          <p:cNvSpPr>
            <a:spLocks noGrp="1"/>
          </p:cNvSpPr>
          <p:nvPr>
            <p:ph type="ftr" sz="quarter" idx="11"/>
          </p:nvPr>
        </p:nvSpPr>
        <p:spPr>
          <a:xfrm>
            <a:off x="3124201" y="6356356"/>
            <a:ext cx="2895600" cy="365125"/>
          </a:xfrm>
          <a:prstGeom prst="rect">
            <a:avLst/>
          </a:prstGeom>
        </p:spPr>
        <p:txBody>
          <a:bodyPr lIns="91411" tIns="45706" rIns="91411" bIns="45706"/>
          <a:lstStyle/>
          <a:p>
            <a:endParaRPr lang="en-US"/>
          </a:p>
        </p:txBody>
      </p:sp>
      <p:sp>
        <p:nvSpPr>
          <p:cNvPr id="6" name="Slide Number Placeholder 5"/>
          <p:cNvSpPr>
            <a:spLocks noGrp="1"/>
          </p:cNvSpPr>
          <p:nvPr>
            <p:ph type="sldNum" sz="quarter" idx="12"/>
          </p:nvPr>
        </p:nvSpPr>
        <p:spPr>
          <a:xfrm>
            <a:off x="8500164" y="6156370"/>
            <a:ext cx="643836" cy="365125"/>
          </a:xfrm>
          <a:prstGeom prst="rect">
            <a:avLst/>
          </a:prstGeom>
        </p:spPr>
        <p:txBody>
          <a:bodyPr/>
          <a:lstStyle/>
          <a:p>
            <a:fld id="{ECEA1E32-80FB-F840-8C53-A6735255DEE1}" type="slidenum">
              <a:rPr lang="en-US" smtClean="0"/>
              <a:t>‹#›</a:t>
            </a:fld>
            <a:endParaRPr lang="en-US"/>
          </a:p>
        </p:txBody>
      </p:sp>
    </p:spTree>
    <p:extLst>
      <p:ext uri="{BB962C8B-B14F-4D97-AF65-F5344CB8AC3E}">
        <p14:creationId xmlns:p14="http://schemas.microsoft.com/office/powerpoint/2010/main" val="268717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8" indent="0">
              <a:buNone/>
              <a:defRPr sz="1600">
                <a:solidFill>
                  <a:schemeClr val="tx1">
                    <a:tint val="75000"/>
                  </a:schemeClr>
                </a:solidFill>
              </a:defRPr>
            </a:lvl3pPr>
            <a:lvl4pPr marL="1371180" indent="0">
              <a:buNone/>
              <a:defRPr sz="1400">
                <a:solidFill>
                  <a:schemeClr val="tx1">
                    <a:tint val="75000"/>
                  </a:schemeClr>
                </a:solidFill>
              </a:defRPr>
            </a:lvl4pPr>
            <a:lvl5pPr marL="1828239" indent="0">
              <a:buNone/>
              <a:defRPr sz="1400">
                <a:solidFill>
                  <a:schemeClr val="tx1">
                    <a:tint val="75000"/>
                  </a:schemeClr>
                </a:solidFill>
              </a:defRPr>
            </a:lvl5pPr>
            <a:lvl6pPr marL="2285298" indent="0">
              <a:buNone/>
              <a:defRPr sz="1400">
                <a:solidFill>
                  <a:schemeClr val="tx1">
                    <a:tint val="75000"/>
                  </a:schemeClr>
                </a:solidFill>
              </a:defRPr>
            </a:lvl6pPr>
            <a:lvl7pPr marL="2742360" indent="0">
              <a:buNone/>
              <a:defRPr sz="1400">
                <a:solidFill>
                  <a:schemeClr val="tx1">
                    <a:tint val="75000"/>
                  </a:schemeClr>
                </a:solidFill>
              </a:defRPr>
            </a:lvl7pPr>
            <a:lvl8pPr marL="3199416" indent="0">
              <a:buNone/>
              <a:defRPr sz="1400">
                <a:solidFill>
                  <a:schemeClr val="tx1">
                    <a:tint val="75000"/>
                  </a:schemeClr>
                </a:solidFill>
              </a:defRPr>
            </a:lvl8pPr>
            <a:lvl9pPr marL="3656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6"/>
            <a:ext cx="2133600" cy="365125"/>
          </a:xfrm>
          <a:prstGeom prst="rect">
            <a:avLst/>
          </a:prstGeom>
        </p:spPr>
        <p:txBody>
          <a:bodyPr lIns="91411" tIns="45706" rIns="91411" bIns="45706"/>
          <a:lstStyle/>
          <a:p>
            <a:fld id="{27D88FFA-A346-BB4F-BF05-7B9FC56D83EA}" type="datetime1">
              <a:rPr lang="en-US" smtClean="0"/>
              <a:t>10/23/15</a:t>
            </a:fld>
            <a:endParaRPr lang="en-US"/>
          </a:p>
        </p:txBody>
      </p:sp>
      <p:sp>
        <p:nvSpPr>
          <p:cNvPr id="5" name="Footer Placeholder 4"/>
          <p:cNvSpPr>
            <a:spLocks noGrp="1"/>
          </p:cNvSpPr>
          <p:nvPr>
            <p:ph type="ftr" sz="quarter" idx="11"/>
          </p:nvPr>
        </p:nvSpPr>
        <p:spPr>
          <a:xfrm>
            <a:off x="3124201" y="6356356"/>
            <a:ext cx="2895600" cy="365125"/>
          </a:xfrm>
          <a:prstGeom prst="rect">
            <a:avLst/>
          </a:prstGeom>
        </p:spPr>
        <p:txBody>
          <a:bodyPr lIns="91411" tIns="45706" rIns="91411" bIns="45706"/>
          <a:lstStyle/>
          <a:p>
            <a:endParaRPr lang="en-US"/>
          </a:p>
        </p:txBody>
      </p:sp>
      <p:sp>
        <p:nvSpPr>
          <p:cNvPr id="6" name="Slide Number Placeholder 5"/>
          <p:cNvSpPr>
            <a:spLocks noGrp="1"/>
          </p:cNvSpPr>
          <p:nvPr>
            <p:ph type="sldNum" sz="quarter" idx="12"/>
          </p:nvPr>
        </p:nvSpPr>
        <p:spPr>
          <a:xfrm>
            <a:off x="8500165" y="6156370"/>
            <a:ext cx="373271" cy="365125"/>
          </a:xfrm>
          <a:prstGeom prst="rect">
            <a:avLst/>
          </a:prstGeom>
        </p:spPr>
        <p:txBody>
          <a:bodyPr/>
          <a:lstStyle/>
          <a:p>
            <a:fld id="{ECEA1E32-80FB-F840-8C53-A6735255DEE1}" type="slidenum">
              <a:rPr lang="en-US" smtClean="0"/>
              <a:t>‹#›</a:t>
            </a:fld>
            <a:endParaRPr lang="en-US"/>
          </a:p>
        </p:txBody>
      </p:sp>
    </p:spTree>
    <p:extLst>
      <p:ext uri="{BB962C8B-B14F-4D97-AF65-F5344CB8AC3E}">
        <p14:creationId xmlns:p14="http://schemas.microsoft.com/office/powerpoint/2010/main" val="498688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505"/>
            <a:ext cx="4038600" cy="48228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81845"/>
            <a:ext cx="4038600" cy="48007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500164" y="6156370"/>
            <a:ext cx="643836" cy="365125"/>
          </a:xfrm>
          <a:prstGeom prst="rect">
            <a:avLst/>
          </a:prstGeom>
        </p:spPr>
        <p:txBody>
          <a:bodyPr/>
          <a:lstStyle/>
          <a:p>
            <a:fld id="{ECEA1E32-80FB-F840-8C53-A6735255DEE1}" type="slidenum">
              <a:rPr lang="en-US" smtClean="0"/>
              <a:t>‹#›</a:t>
            </a:fld>
            <a:endParaRPr lang="en-US" dirty="0"/>
          </a:p>
        </p:txBody>
      </p:sp>
    </p:spTree>
    <p:extLst>
      <p:ext uri="{BB962C8B-B14F-4D97-AF65-F5344CB8AC3E}">
        <p14:creationId xmlns:p14="http://schemas.microsoft.com/office/powerpoint/2010/main" val="99456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740"/>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07843"/>
            <a:ext cx="4040188" cy="41747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60740"/>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5183"/>
            <a:ext cx="4041775" cy="4160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8500164" y="6156370"/>
            <a:ext cx="643836" cy="365125"/>
          </a:xfrm>
          <a:prstGeom prst="rect">
            <a:avLst/>
          </a:prstGeom>
        </p:spPr>
        <p:txBody>
          <a:bodyPr/>
          <a:lstStyle/>
          <a:p>
            <a:fld id="{ECEA1E32-80FB-F840-8C53-A6735255DEE1}" type="slidenum">
              <a:rPr lang="en-US" smtClean="0"/>
              <a:t>‹#›</a:t>
            </a:fld>
            <a:endParaRPr lang="en-US"/>
          </a:p>
        </p:txBody>
      </p:sp>
    </p:spTree>
    <p:extLst>
      <p:ext uri="{BB962C8B-B14F-4D97-AF65-F5344CB8AC3E}">
        <p14:creationId xmlns:p14="http://schemas.microsoft.com/office/powerpoint/2010/main" val="309884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6"/>
            <a:ext cx="2133600" cy="365125"/>
          </a:xfrm>
          <a:prstGeom prst="rect">
            <a:avLst/>
          </a:prstGeom>
        </p:spPr>
        <p:txBody>
          <a:bodyPr lIns="91411" tIns="45706" rIns="91411" bIns="45706"/>
          <a:lstStyle/>
          <a:p>
            <a:fld id="{86A54F5F-833B-4F47-AB56-CD67F0E306F5}" type="datetime1">
              <a:rPr lang="en-US" smtClean="0"/>
              <a:t>10/23/15</a:t>
            </a:fld>
            <a:endParaRPr lang="en-US"/>
          </a:p>
        </p:txBody>
      </p:sp>
      <p:sp>
        <p:nvSpPr>
          <p:cNvPr id="5" name="Slide Number Placeholder 4"/>
          <p:cNvSpPr>
            <a:spLocks noGrp="1"/>
          </p:cNvSpPr>
          <p:nvPr>
            <p:ph type="sldNum" sz="quarter" idx="12"/>
          </p:nvPr>
        </p:nvSpPr>
        <p:spPr>
          <a:xfrm>
            <a:off x="8500164" y="6149194"/>
            <a:ext cx="643836" cy="365125"/>
          </a:xfrm>
          <a:prstGeom prst="rect">
            <a:avLst/>
          </a:prstGeom>
        </p:spPr>
        <p:txBody>
          <a:bodyPr/>
          <a:lstStyle/>
          <a:p>
            <a:fld id="{ECEA1E32-80FB-F840-8C53-A6735255DEE1}" type="slidenum">
              <a:rPr lang="en-US" smtClean="0"/>
              <a:t>‹#›</a:t>
            </a:fld>
            <a:endParaRPr lang="en-US"/>
          </a:p>
        </p:txBody>
      </p:sp>
    </p:spTree>
    <p:extLst>
      <p:ext uri="{BB962C8B-B14F-4D97-AF65-F5344CB8AC3E}">
        <p14:creationId xmlns:p14="http://schemas.microsoft.com/office/powerpoint/2010/main" val="420502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6"/>
            <a:ext cx="2133600" cy="365125"/>
          </a:xfrm>
          <a:prstGeom prst="rect">
            <a:avLst/>
          </a:prstGeom>
        </p:spPr>
        <p:txBody>
          <a:bodyPr lIns="91411" tIns="45706" rIns="91411" bIns="45706"/>
          <a:lstStyle/>
          <a:p>
            <a:fld id="{A6EA8BE5-C17F-8C45-9520-52BDB5FC43AD}" type="datetime1">
              <a:rPr lang="en-US" smtClean="0"/>
              <a:t>10/23/15</a:t>
            </a:fld>
            <a:endParaRPr lang="en-US"/>
          </a:p>
        </p:txBody>
      </p:sp>
      <p:sp>
        <p:nvSpPr>
          <p:cNvPr id="3" name="Footer Placeholder 2"/>
          <p:cNvSpPr>
            <a:spLocks noGrp="1"/>
          </p:cNvSpPr>
          <p:nvPr>
            <p:ph type="ftr" sz="quarter" idx="11"/>
          </p:nvPr>
        </p:nvSpPr>
        <p:spPr>
          <a:xfrm>
            <a:off x="3124201" y="6356356"/>
            <a:ext cx="2895600" cy="365125"/>
          </a:xfrm>
          <a:prstGeom prst="rect">
            <a:avLst/>
          </a:prstGeom>
        </p:spPr>
        <p:txBody>
          <a:bodyPr lIns="91411" tIns="45706" rIns="91411" bIns="45706"/>
          <a:lstStyle/>
          <a:p>
            <a:endParaRPr lang="en-US"/>
          </a:p>
        </p:txBody>
      </p:sp>
      <p:sp>
        <p:nvSpPr>
          <p:cNvPr id="4" name="Slide Number Placeholder 3"/>
          <p:cNvSpPr>
            <a:spLocks noGrp="1"/>
          </p:cNvSpPr>
          <p:nvPr>
            <p:ph type="sldNum" sz="quarter" idx="12"/>
          </p:nvPr>
        </p:nvSpPr>
        <p:spPr>
          <a:xfrm>
            <a:off x="8500164" y="6156370"/>
            <a:ext cx="643836" cy="365125"/>
          </a:xfrm>
          <a:prstGeom prst="rect">
            <a:avLst/>
          </a:prstGeom>
        </p:spPr>
        <p:txBody>
          <a:bodyPr/>
          <a:lstStyle/>
          <a:p>
            <a:fld id="{ECEA1E32-80FB-F840-8C53-A6735255DEE1}" type="slidenum">
              <a:rPr lang="en-US" smtClean="0"/>
              <a:t>‹#›</a:t>
            </a:fld>
            <a:endParaRPr lang="en-US"/>
          </a:p>
        </p:txBody>
      </p:sp>
    </p:spTree>
    <p:extLst>
      <p:ext uri="{BB962C8B-B14F-4D97-AF65-F5344CB8AC3E}">
        <p14:creationId xmlns:p14="http://schemas.microsoft.com/office/powerpoint/2010/main" val="334303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6"/>
            <a:ext cx="2133600" cy="365125"/>
          </a:xfrm>
          <a:prstGeom prst="rect">
            <a:avLst/>
          </a:prstGeom>
        </p:spPr>
        <p:txBody>
          <a:bodyPr lIns="91411" tIns="45706" rIns="91411" bIns="45706"/>
          <a:lstStyle/>
          <a:p>
            <a:fld id="{0CFAED1B-04B5-7A45-BEA4-C3940F806AA2}" type="datetime1">
              <a:rPr lang="en-US" smtClean="0"/>
              <a:t>10/23/15</a:t>
            </a:fld>
            <a:endParaRPr lang="en-US"/>
          </a:p>
        </p:txBody>
      </p:sp>
      <p:sp>
        <p:nvSpPr>
          <p:cNvPr id="6" name="Footer Placeholder 5"/>
          <p:cNvSpPr>
            <a:spLocks noGrp="1"/>
          </p:cNvSpPr>
          <p:nvPr>
            <p:ph type="ftr" sz="quarter" idx="11"/>
          </p:nvPr>
        </p:nvSpPr>
        <p:spPr>
          <a:xfrm>
            <a:off x="3124201" y="6356356"/>
            <a:ext cx="2895600" cy="365125"/>
          </a:xfrm>
          <a:prstGeom prst="rect">
            <a:avLst/>
          </a:prstGeom>
        </p:spPr>
        <p:txBody>
          <a:bodyPr lIns="91411" tIns="45706" rIns="91411" bIns="45706"/>
          <a:lstStyle/>
          <a:p>
            <a:endParaRPr lang="en-US"/>
          </a:p>
        </p:txBody>
      </p:sp>
      <p:sp>
        <p:nvSpPr>
          <p:cNvPr id="7" name="Slide Number Placeholder 6"/>
          <p:cNvSpPr>
            <a:spLocks noGrp="1"/>
          </p:cNvSpPr>
          <p:nvPr>
            <p:ph type="sldNum" sz="quarter" idx="12"/>
          </p:nvPr>
        </p:nvSpPr>
        <p:spPr>
          <a:xfrm>
            <a:off x="8500165" y="6156370"/>
            <a:ext cx="373271" cy="365125"/>
          </a:xfrm>
          <a:prstGeom prst="rect">
            <a:avLst/>
          </a:prstGeom>
        </p:spPr>
        <p:txBody>
          <a:bodyPr/>
          <a:lstStyle/>
          <a:p>
            <a:fld id="{ECEA1E32-80FB-F840-8C53-A6735255DEE1}" type="slidenum">
              <a:rPr lang="en-US" smtClean="0"/>
              <a:t>‹#›</a:t>
            </a:fld>
            <a:endParaRPr lang="en-US"/>
          </a:p>
        </p:txBody>
      </p:sp>
    </p:spTree>
    <p:extLst>
      <p:ext uri="{BB962C8B-B14F-4D97-AF65-F5344CB8AC3E}">
        <p14:creationId xmlns:p14="http://schemas.microsoft.com/office/powerpoint/2010/main" val="373782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6"/>
            <a:ext cx="2133600" cy="365125"/>
          </a:xfrm>
          <a:prstGeom prst="rect">
            <a:avLst/>
          </a:prstGeom>
        </p:spPr>
        <p:txBody>
          <a:bodyPr lIns="91411" tIns="45706" rIns="91411" bIns="45706"/>
          <a:lstStyle/>
          <a:p>
            <a:fld id="{4C2B49FD-2FD8-4747-8110-8F4AF0901969}" type="datetime1">
              <a:rPr lang="en-US" smtClean="0"/>
              <a:t>10/23/15</a:t>
            </a:fld>
            <a:endParaRPr lang="en-US"/>
          </a:p>
        </p:txBody>
      </p:sp>
      <p:sp>
        <p:nvSpPr>
          <p:cNvPr id="6" name="Footer Placeholder 5"/>
          <p:cNvSpPr>
            <a:spLocks noGrp="1"/>
          </p:cNvSpPr>
          <p:nvPr>
            <p:ph type="ftr" sz="quarter" idx="11"/>
          </p:nvPr>
        </p:nvSpPr>
        <p:spPr>
          <a:xfrm>
            <a:off x="3124201" y="6356356"/>
            <a:ext cx="2895600" cy="365125"/>
          </a:xfrm>
          <a:prstGeom prst="rect">
            <a:avLst/>
          </a:prstGeom>
        </p:spPr>
        <p:txBody>
          <a:bodyPr lIns="91411" tIns="45706" rIns="91411" bIns="45706"/>
          <a:lstStyle/>
          <a:p>
            <a:endParaRPr lang="en-US"/>
          </a:p>
        </p:txBody>
      </p:sp>
      <p:sp>
        <p:nvSpPr>
          <p:cNvPr id="7" name="Slide Number Placeholder 6"/>
          <p:cNvSpPr>
            <a:spLocks noGrp="1"/>
          </p:cNvSpPr>
          <p:nvPr>
            <p:ph type="sldNum" sz="quarter" idx="12"/>
          </p:nvPr>
        </p:nvSpPr>
        <p:spPr>
          <a:xfrm>
            <a:off x="8500165" y="6156370"/>
            <a:ext cx="373271" cy="365125"/>
          </a:xfrm>
          <a:prstGeom prst="rect">
            <a:avLst/>
          </a:prstGeom>
        </p:spPr>
        <p:txBody>
          <a:bodyPr/>
          <a:lstStyle/>
          <a:p>
            <a:fld id="{ECEA1E32-80FB-F840-8C53-A6735255DEE1}" type="slidenum">
              <a:rPr lang="en-US" smtClean="0"/>
              <a:t>‹#›</a:t>
            </a:fld>
            <a:endParaRPr lang="en-US"/>
          </a:p>
        </p:txBody>
      </p:sp>
    </p:spTree>
    <p:extLst>
      <p:ext uri="{BB962C8B-B14F-4D97-AF65-F5344CB8AC3E}">
        <p14:creationId xmlns:p14="http://schemas.microsoft.com/office/powerpoint/2010/main" val="3567112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tags" Target="../tags/tag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5166"/>
            <a:ext cx="8229600" cy="899866"/>
          </a:xfrm>
          <a:prstGeom prst="rect">
            <a:avLst/>
          </a:prstGeom>
        </p:spPr>
        <p:txBody>
          <a:bodyPr vert="horz" lIns="91411" tIns="45706" rIns="91411"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18549"/>
            <a:ext cx="8229600" cy="4756739"/>
          </a:xfrm>
          <a:prstGeom prst="rect">
            <a:avLst/>
          </a:prstGeom>
        </p:spPr>
        <p:txBody>
          <a:bodyPr vert="horz" lIns="91411" tIns="45706" rIns="91411" bIns="4570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slide footer image.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74562" y="6028596"/>
            <a:ext cx="9305284" cy="963631"/>
          </a:xfrm>
          <a:prstGeom prst="rect">
            <a:avLst/>
          </a:prstGeom>
        </p:spPr>
      </p:pic>
      <p:sp>
        <p:nvSpPr>
          <p:cNvPr id="16" name="TextBox 15"/>
          <p:cNvSpPr txBox="1"/>
          <p:nvPr/>
        </p:nvSpPr>
        <p:spPr>
          <a:xfrm>
            <a:off x="5302533" y="6142871"/>
            <a:ext cx="5187506" cy="373659"/>
          </a:xfrm>
          <a:prstGeom prst="rect">
            <a:avLst/>
          </a:prstGeom>
          <a:noFill/>
        </p:spPr>
        <p:txBody>
          <a:bodyPr wrap="square" lIns="91411" tIns="45706" rIns="91411" bIns="45706" rtlCol="0">
            <a:spAutoFit/>
          </a:bodyPr>
          <a:lstStyle/>
          <a:p>
            <a:r>
              <a:rPr lang="en-US" sz="1800" i="1" dirty="0" smtClean="0">
                <a:solidFill>
                  <a:schemeClr val="bg1">
                    <a:lumMod val="50000"/>
                  </a:schemeClr>
                </a:solidFill>
                <a:latin typeface="Baskerville Old Face"/>
                <a:cs typeface="Baskerville Old Face"/>
              </a:rPr>
              <a:t>community</a:t>
            </a:r>
            <a:r>
              <a:rPr lang="en-US" sz="1800" baseline="2000" dirty="0" smtClean="0">
                <a:solidFill>
                  <a:schemeClr val="bg1">
                    <a:lumMod val="50000"/>
                  </a:schemeClr>
                </a:solidFill>
                <a:latin typeface="Baskerville Old Face"/>
                <a:cs typeface="Baskerville Old Face"/>
              </a:rPr>
              <a:t>•</a:t>
            </a:r>
            <a:r>
              <a:rPr lang="en-US" sz="1800" dirty="0" smtClean="0">
                <a:solidFill>
                  <a:schemeClr val="bg1">
                    <a:lumMod val="50000"/>
                  </a:schemeClr>
                </a:solidFill>
                <a:latin typeface="Baskerville Old Face"/>
                <a:cs typeface="Baskerville Old Face"/>
              </a:rPr>
              <a:t> resilience </a:t>
            </a:r>
            <a:r>
              <a:rPr lang="en-US" sz="1800" baseline="2000" dirty="0" smtClean="0">
                <a:solidFill>
                  <a:schemeClr val="bg1">
                    <a:lumMod val="50000"/>
                  </a:schemeClr>
                </a:solidFill>
                <a:latin typeface="Baskerville Old Face"/>
                <a:cs typeface="Baskerville Old Face"/>
              </a:rPr>
              <a:t>•</a:t>
            </a:r>
            <a:r>
              <a:rPr lang="en-US" sz="1800" dirty="0" smtClean="0">
                <a:solidFill>
                  <a:schemeClr val="bg1">
                    <a:lumMod val="50000"/>
                  </a:schemeClr>
                </a:solidFill>
                <a:latin typeface="Baskerville Old Face"/>
                <a:cs typeface="Baskerville Old Face"/>
              </a:rPr>
              <a:t> </a:t>
            </a:r>
            <a:r>
              <a:rPr lang="en-US" sz="1800" i="1" dirty="0" smtClean="0">
                <a:solidFill>
                  <a:schemeClr val="bg1">
                    <a:lumMod val="50000"/>
                  </a:schemeClr>
                </a:solidFill>
                <a:latin typeface="Baskerville Old Face"/>
                <a:cs typeface="Baskerville Old Face"/>
              </a:rPr>
              <a:t>modeling</a:t>
            </a:r>
            <a:endParaRPr lang="en-US" sz="1800" i="1" dirty="0">
              <a:solidFill>
                <a:schemeClr val="bg1">
                  <a:lumMod val="50000"/>
                </a:schemeClr>
              </a:solidFill>
              <a:latin typeface="Baskerville Old Face"/>
              <a:cs typeface="Baskerville Old Face"/>
            </a:endParaRPr>
          </a:p>
        </p:txBody>
      </p:sp>
      <p:sp>
        <p:nvSpPr>
          <p:cNvPr id="17" name="Slide Number Placeholder 5"/>
          <p:cNvSpPr>
            <a:spLocks noGrp="1"/>
          </p:cNvSpPr>
          <p:nvPr>
            <p:ph type="sldNum" sz="quarter" idx="4"/>
          </p:nvPr>
        </p:nvSpPr>
        <p:spPr>
          <a:xfrm>
            <a:off x="8522157" y="6168128"/>
            <a:ext cx="621844" cy="365125"/>
          </a:xfrm>
          <a:prstGeom prst="rect">
            <a:avLst/>
          </a:prstGeom>
        </p:spPr>
        <p:txBody>
          <a:bodyPr vert="horz" lIns="91411" tIns="45706" rIns="91411" bIns="45706" rtlCol="0" anchor="ctr"/>
          <a:lstStyle>
            <a:lvl1pPr algn="r">
              <a:defRPr sz="1400">
                <a:solidFill>
                  <a:schemeClr val="bg1">
                    <a:lumMod val="65000"/>
                  </a:schemeClr>
                </a:solidFill>
                <a:latin typeface="Verdana"/>
                <a:cs typeface="Verdana"/>
              </a:defRPr>
            </a:lvl1pPr>
          </a:lstStyle>
          <a:p>
            <a:fld id="{ECEA1E32-80FB-F840-8C53-A6735255DEE1}" type="slidenum">
              <a:rPr lang="en-US" smtClean="0"/>
              <a:pPr/>
              <a:t>‹#›</a:t>
            </a:fld>
            <a:endParaRPr lang="en-US" dirty="0"/>
          </a:p>
        </p:txBody>
      </p:sp>
      <p:sp>
        <p:nvSpPr>
          <p:cNvPr id="8" name="Rectangle 71"/>
          <p:cNvSpPr txBox="1">
            <a:spLocks noChangeArrowheads="1"/>
          </p:cNvSpPr>
          <p:nvPr userDrawn="1">
            <p:custDataLst>
              <p:tags r:id="rId13"/>
            </p:custDataLst>
          </p:nvPr>
        </p:nvSpPr>
        <p:spPr>
          <a:xfrm>
            <a:off x="2898882" y="6166492"/>
            <a:ext cx="2640309" cy="369887"/>
          </a:xfrm>
          <a:prstGeom prst="rect">
            <a:avLst/>
          </a:prstGeom>
        </p:spPr>
        <p:txBody>
          <a:bodyPr vert="horz" lIns="91411" tIns="0" rIns="91411" bIns="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spcBef>
                <a:spcPts val="0"/>
              </a:spcBef>
            </a:pPr>
            <a:r>
              <a:rPr lang="en-US" sz="1400" dirty="0" smtClean="0">
                <a:solidFill>
                  <a:srgbClr val="FF8000"/>
                </a:solidFill>
                <a:latin typeface="Verdana"/>
                <a:ea typeface="ＭＳ Ｐゴシック" charset="0"/>
                <a:cs typeface="Verdana"/>
              </a:rPr>
              <a:t>UR</a:t>
            </a:r>
            <a:r>
              <a:rPr lang="en-US" sz="1400" baseline="0" dirty="0" smtClean="0">
                <a:solidFill>
                  <a:srgbClr val="FF8000"/>
                </a:solidFill>
                <a:latin typeface="Verdana"/>
                <a:ea typeface="ＭＳ Ｐゴシック" charset="0"/>
                <a:cs typeface="Verdana"/>
              </a:rPr>
              <a:t> Boulder Oct 2</a:t>
            </a:r>
            <a:r>
              <a:rPr lang="en-US" sz="1400" dirty="0" smtClean="0">
                <a:solidFill>
                  <a:srgbClr val="FF8000"/>
                </a:solidFill>
                <a:latin typeface="Verdana"/>
                <a:ea typeface="ＭＳ Ｐゴシック" charset="0"/>
                <a:cs typeface="Verdana"/>
              </a:rPr>
              <a:t>015</a:t>
            </a:r>
            <a:endParaRPr lang="en-US" sz="1400" dirty="0">
              <a:solidFill>
                <a:srgbClr val="FF8000"/>
              </a:solidFill>
              <a:latin typeface="Verdana"/>
              <a:ea typeface="ＭＳ Ｐゴシック" charset="0"/>
              <a:cs typeface="Verdana"/>
            </a:endParaRPr>
          </a:p>
        </p:txBody>
      </p:sp>
      <p:pic>
        <p:nvPicPr>
          <p:cNvPr id="9" name="Picture 8" descr="ECEP_white-grey_nt.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236993" y="6182082"/>
            <a:ext cx="1631917" cy="365125"/>
          </a:xfrm>
          <a:prstGeom prst="rect">
            <a:avLst/>
          </a:prstGeom>
        </p:spPr>
      </p:pic>
    </p:spTree>
    <p:extLst>
      <p:ext uri="{BB962C8B-B14F-4D97-AF65-F5344CB8AC3E}">
        <p14:creationId xmlns:p14="http://schemas.microsoft.com/office/powerpoint/2010/main" val="2514526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059" rtl="0" eaLnBrk="1" latinLnBrk="0" hangingPunct="1">
        <a:spcBef>
          <a:spcPct val="0"/>
        </a:spcBef>
        <a:buNone/>
        <a:defRPr sz="4400" kern="1200">
          <a:solidFill>
            <a:schemeClr val="tx1"/>
          </a:solidFill>
          <a:latin typeface="+mj-lt"/>
          <a:ea typeface="+mj-ea"/>
          <a:cs typeface="+mj-cs"/>
        </a:defRPr>
      </a:lvl1pPr>
    </p:titleStyle>
    <p:bodyStyle>
      <a:lvl1pPr marL="342796" indent="-342796" algn="l" defTabSz="457059" rtl="0" eaLnBrk="1" latinLnBrk="0" hangingPunct="1">
        <a:spcBef>
          <a:spcPct val="20000"/>
        </a:spcBef>
        <a:buFont typeface="Arial"/>
        <a:buChar char="•"/>
        <a:defRPr sz="3200" kern="1200">
          <a:solidFill>
            <a:schemeClr val="tx1"/>
          </a:solidFill>
          <a:latin typeface="+mn-lt"/>
          <a:ea typeface="+mn-ea"/>
          <a:cs typeface="+mn-cs"/>
        </a:defRPr>
      </a:lvl1pPr>
      <a:lvl2pPr marL="742722" indent="-285662" algn="l" defTabSz="457059" rtl="0" eaLnBrk="1" latinLnBrk="0" hangingPunct="1">
        <a:spcBef>
          <a:spcPct val="20000"/>
        </a:spcBef>
        <a:buFont typeface="Arial"/>
        <a:buChar char="–"/>
        <a:defRPr sz="2800" kern="1200">
          <a:solidFill>
            <a:schemeClr val="tx1"/>
          </a:solidFill>
          <a:latin typeface="+mn-lt"/>
          <a:ea typeface="+mn-ea"/>
          <a:cs typeface="+mn-cs"/>
        </a:defRPr>
      </a:lvl2pPr>
      <a:lvl3pPr marL="1142647" indent="-228529" algn="l" defTabSz="457059" rtl="0" eaLnBrk="1" latinLnBrk="0" hangingPunct="1">
        <a:spcBef>
          <a:spcPct val="20000"/>
        </a:spcBef>
        <a:buFont typeface="Arial"/>
        <a:buChar char="•"/>
        <a:defRPr sz="2400" kern="1200">
          <a:solidFill>
            <a:schemeClr val="tx1"/>
          </a:solidFill>
          <a:latin typeface="+mn-lt"/>
          <a:ea typeface="+mn-ea"/>
          <a:cs typeface="+mn-cs"/>
        </a:defRPr>
      </a:lvl3pPr>
      <a:lvl4pPr marL="1599708" indent="-228529" algn="l" defTabSz="457059" rtl="0" eaLnBrk="1" latinLnBrk="0" hangingPunct="1">
        <a:spcBef>
          <a:spcPct val="20000"/>
        </a:spcBef>
        <a:buFont typeface="Arial"/>
        <a:buChar char="–"/>
        <a:defRPr sz="2000" kern="1200">
          <a:solidFill>
            <a:schemeClr val="tx1"/>
          </a:solidFill>
          <a:latin typeface="+mn-lt"/>
          <a:ea typeface="+mn-ea"/>
          <a:cs typeface="+mn-cs"/>
        </a:defRPr>
      </a:lvl4pPr>
      <a:lvl5pPr marL="2056770" indent="-228529" algn="l" defTabSz="457059" rtl="0" eaLnBrk="1" latinLnBrk="0" hangingPunct="1">
        <a:spcBef>
          <a:spcPct val="20000"/>
        </a:spcBef>
        <a:buFont typeface="Arial"/>
        <a:buChar char="»"/>
        <a:defRPr sz="2000" kern="1200">
          <a:solidFill>
            <a:schemeClr val="tx1"/>
          </a:solidFill>
          <a:latin typeface="+mn-lt"/>
          <a:ea typeface="+mn-ea"/>
          <a:cs typeface="+mn-cs"/>
        </a:defRPr>
      </a:lvl5pPr>
      <a:lvl6pPr marL="2513830" indent="-228529" algn="l" defTabSz="457059" rtl="0" eaLnBrk="1" latinLnBrk="0" hangingPunct="1">
        <a:spcBef>
          <a:spcPct val="20000"/>
        </a:spcBef>
        <a:buFont typeface="Arial"/>
        <a:buChar char="•"/>
        <a:defRPr sz="2000" kern="1200">
          <a:solidFill>
            <a:schemeClr val="tx1"/>
          </a:solidFill>
          <a:latin typeface="+mn-lt"/>
          <a:ea typeface="+mn-ea"/>
          <a:cs typeface="+mn-cs"/>
        </a:defRPr>
      </a:lvl6pPr>
      <a:lvl7pPr marL="2970888" indent="-228529" algn="l" defTabSz="457059" rtl="0" eaLnBrk="1" latinLnBrk="0" hangingPunct="1">
        <a:spcBef>
          <a:spcPct val="20000"/>
        </a:spcBef>
        <a:buFont typeface="Arial"/>
        <a:buChar char="•"/>
        <a:defRPr sz="2000" kern="1200">
          <a:solidFill>
            <a:schemeClr val="tx1"/>
          </a:solidFill>
          <a:latin typeface="+mn-lt"/>
          <a:ea typeface="+mn-ea"/>
          <a:cs typeface="+mn-cs"/>
        </a:defRPr>
      </a:lvl7pPr>
      <a:lvl8pPr marL="3427949" indent="-228529" algn="l" defTabSz="457059" rtl="0" eaLnBrk="1" latinLnBrk="0" hangingPunct="1">
        <a:spcBef>
          <a:spcPct val="20000"/>
        </a:spcBef>
        <a:buFont typeface="Arial"/>
        <a:buChar char="•"/>
        <a:defRPr sz="2000" kern="1200">
          <a:solidFill>
            <a:schemeClr val="tx1"/>
          </a:solidFill>
          <a:latin typeface="+mn-lt"/>
          <a:ea typeface="+mn-ea"/>
          <a:cs typeface="+mn-cs"/>
        </a:defRPr>
      </a:lvl8pPr>
      <a:lvl9pPr marL="3885006" indent="-228529" algn="l" defTabSz="4570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8" algn="l" defTabSz="457059" rtl="0" eaLnBrk="1" latinLnBrk="0" hangingPunct="1">
        <a:defRPr sz="1800" kern="1200">
          <a:solidFill>
            <a:schemeClr val="tx1"/>
          </a:solidFill>
          <a:latin typeface="+mn-lt"/>
          <a:ea typeface="+mn-ea"/>
          <a:cs typeface="+mn-cs"/>
        </a:defRPr>
      </a:lvl3pPr>
      <a:lvl4pPr marL="1371180" algn="l" defTabSz="457059" rtl="0" eaLnBrk="1" latinLnBrk="0" hangingPunct="1">
        <a:defRPr sz="1800" kern="1200">
          <a:solidFill>
            <a:schemeClr val="tx1"/>
          </a:solidFill>
          <a:latin typeface="+mn-lt"/>
          <a:ea typeface="+mn-ea"/>
          <a:cs typeface="+mn-cs"/>
        </a:defRPr>
      </a:lvl4pPr>
      <a:lvl5pPr marL="1828239" algn="l" defTabSz="457059" rtl="0" eaLnBrk="1" latinLnBrk="0" hangingPunct="1">
        <a:defRPr sz="1800" kern="1200">
          <a:solidFill>
            <a:schemeClr val="tx1"/>
          </a:solidFill>
          <a:latin typeface="+mn-lt"/>
          <a:ea typeface="+mn-ea"/>
          <a:cs typeface="+mn-cs"/>
        </a:defRPr>
      </a:lvl5pPr>
      <a:lvl6pPr marL="2285298" algn="l" defTabSz="457059" rtl="0" eaLnBrk="1" latinLnBrk="0" hangingPunct="1">
        <a:defRPr sz="1800" kern="1200">
          <a:solidFill>
            <a:schemeClr val="tx1"/>
          </a:solidFill>
          <a:latin typeface="+mn-lt"/>
          <a:ea typeface="+mn-ea"/>
          <a:cs typeface="+mn-cs"/>
        </a:defRPr>
      </a:lvl6pPr>
      <a:lvl7pPr marL="2742360" algn="l" defTabSz="457059" rtl="0" eaLnBrk="1" latinLnBrk="0" hangingPunct="1">
        <a:defRPr sz="1800" kern="1200">
          <a:solidFill>
            <a:schemeClr val="tx1"/>
          </a:solidFill>
          <a:latin typeface="+mn-lt"/>
          <a:ea typeface="+mn-ea"/>
          <a:cs typeface="+mn-cs"/>
        </a:defRPr>
      </a:lvl7pPr>
      <a:lvl8pPr marL="3199416" algn="l" defTabSz="457059" rtl="0" eaLnBrk="1" latinLnBrk="0" hangingPunct="1">
        <a:defRPr sz="1800" kern="1200">
          <a:solidFill>
            <a:schemeClr val="tx1"/>
          </a:solidFill>
          <a:latin typeface="+mn-lt"/>
          <a:ea typeface="+mn-ea"/>
          <a:cs typeface="+mn-cs"/>
        </a:defRPr>
      </a:lvl8pPr>
      <a:lvl9pPr marL="3656478" algn="l" defTabSz="4570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slideLayout" Target="../slideLayouts/slideLayout1.xml"/><Relationship Id="rId5" Type="http://schemas.openxmlformats.org/officeDocument/2006/relationships/notesSlide" Target="../notesSlides/notesSlide1.xml"/><Relationship Id="rId6" Type="http://schemas.openxmlformats.org/officeDocument/2006/relationships/image" Target="../media/image1.png"/><Relationship Id="rId7" Type="http://schemas.openxmlformats.org/officeDocument/2006/relationships/image" Target="../media/image11.jpeg"/><Relationship Id="rId8" Type="http://schemas.openxmlformats.org/officeDocument/2006/relationships/image" Target="../media/image10.png"/><Relationship Id="rId1" Type="http://schemas.openxmlformats.org/officeDocument/2006/relationships/tags" Target="../tags/tag2.xml"/><Relationship Id="rId2"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hyperlink" Target="http://www.ecep.ucar.edu" TargetMode="External"/><Relationship Id="rId4" Type="http://schemas.openxmlformats.org/officeDocument/2006/relationships/hyperlink" Target="mailto:ecep@ucar.edu" TargetMode="External"/><Relationship Id="rId5"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rot="10800000">
            <a:off x="4" y="6155"/>
            <a:ext cx="1232115" cy="5968222"/>
          </a:xfrm>
          <a:prstGeom prst="rect">
            <a:avLst/>
          </a:prstGeom>
          <a:gradFill>
            <a:gsLst>
              <a:gs pos="0">
                <a:srgbClr val="1F3D68"/>
              </a:gs>
              <a:gs pos="68000">
                <a:schemeClr val="bg1"/>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lIns="91411" tIns="45706" rIns="91411" bIns="45706" rtlCol="0" anchor="ctr"/>
          <a:lstStyle/>
          <a:p>
            <a:pPr algn="ctr"/>
            <a:endParaRPr lang="en-US"/>
          </a:p>
        </p:txBody>
      </p:sp>
      <p:pic>
        <p:nvPicPr>
          <p:cNvPr id="25" name="Picture 24" descr="slide footer image.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4556" y="6"/>
            <a:ext cx="9325261" cy="963631"/>
          </a:xfrm>
          <a:prstGeom prst="rect">
            <a:avLst/>
          </a:prstGeom>
        </p:spPr>
      </p:pic>
      <p:sp>
        <p:nvSpPr>
          <p:cNvPr id="18" name="Rectangle 71"/>
          <p:cNvSpPr txBox="1">
            <a:spLocks noChangeArrowheads="1"/>
          </p:cNvSpPr>
          <p:nvPr>
            <p:custDataLst>
              <p:tags r:id="rId1"/>
            </p:custDataLst>
          </p:nvPr>
        </p:nvSpPr>
        <p:spPr>
          <a:xfrm>
            <a:off x="1316385" y="2162344"/>
            <a:ext cx="7388434" cy="369887"/>
          </a:xfrm>
          <a:prstGeom prst="rect">
            <a:avLst/>
          </a:prstGeom>
        </p:spPr>
        <p:txBody>
          <a:bodyPr vert="horz" lIns="91411" tIns="45706" rIns="91411" bIns="4570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latin typeface="Verdana"/>
                <a:cs typeface="Verdana"/>
              </a:rPr>
              <a:t>Learning to Love Volatility</a:t>
            </a:r>
          </a:p>
        </p:txBody>
      </p:sp>
      <p:sp>
        <p:nvSpPr>
          <p:cNvPr id="19" name="Rectangle 71"/>
          <p:cNvSpPr txBox="1">
            <a:spLocks noChangeArrowheads="1"/>
          </p:cNvSpPr>
          <p:nvPr>
            <p:custDataLst>
              <p:tags r:id="rId2"/>
            </p:custDataLst>
          </p:nvPr>
        </p:nvSpPr>
        <p:spPr>
          <a:xfrm>
            <a:off x="2345894" y="4728978"/>
            <a:ext cx="5380037" cy="557213"/>
          </a:xfrm>
          <a:prstGeom prst="rect">
            <a:avLst/>
          </a:prstGeom>
        </p:spPr>
        <p:txBody>
          <a:bodyPr vert="horz" lIns="91411" tIns="45706" rIns="91411" bIns="4570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dirty="0">
                <a:latin typeface="Verdana"/>
                <a:ea typeface="ＭＳ Ｐゴシック" charset="0"/>
                <a:cs typeface="Verdana"/>
              </a:rPr>
              <a:t>Understanding Risk Boulder </a:t>
            </a:r>
          </a:p>
          <a:p>
            <a:r>
              <a:rPr lang="en-US" sz="1400" dirty="0">
                <a:latin typeface="Verdana"/>
                <a:ea typeface="ＭＳ Ｐゴシック" charset="0"/>
                <a:cs typeface="Verdana"/>
              </a:rPr>
              <a:t>25 October 2015</a:t>
            </a:r>
          </a:p>
        </p:txBody>
      </p:sp>
      <p:sp>
        <p:nvSpPr>
          <p:cNvPr id="20" name="Rectangle 71"/>
          <p:cNvSpPr txBox="1">
            <a:spLocks noChangeArrowheads="1"/>
          </p:cNvSpPr>
          <p:nvPr>
            <p:custDataLst>
              <p:tags r:id="rId3"/>
            </p:custDataLst>
          </p:nvPr>
        </p:nvSpPr>
        <p:spPr>
          <a:xfrm>
            <a:off x="2373678" y="3296313"/>
            <a:ext cx="5380037" cy="826279"/>
          </a:xfrm>
          <a:prstGeom prst="rect">
            <a:avLst/>
          </a:prstGeom>
        </p:spPr>
        <p:txBody>
          <a:bodyPr vert="horz" lIns="91411" tIns="45706" rIns="91411" bIns="4570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Verdana"/>
                <a:ea typeface="ＭＳ Ｐゴシック" charset="0"/>
                <a:cs typeface="Verdana"/>
              </a:rPr>
              <a:t>Mari Tye</a:t>
            </a:r>
          </a:p>
          <a:p>
            <a:endParaRPr lang="en-US" sz="2800" b="1" dirty="0">
              <a:latin typeface="Verdana"/>
              <a:ea typeface="ＭＳ Ｐゴシック" charset="0"/>
              <a:cs typeface="Verdana"/>
            </a:endParaRPr>
          </a:p>
        </p:txBody>
      </p:sp>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378" y="98950"/>
            <a:ext cx="457200" cy="457200"/>
          </a:xfrm>
          <a:prstGeom prst="rect">
            <a:avLst/>
          </a:prstGeom>
        </p:spPr>
      </p:pic>
      <p:sp>
        <p:nvSpPr>
          <p:cNvPr id="23" name="TextBox 22"/>
          <p:cNvSpPr txBox="1"/>
          <p:nvPr/>
        </p:nvSpPr>
        <p:spPr>
          <a:xfrm>
            <a:off x="5608443" y="15855"/>
            <a:ext cx="3139317" cy="523220"/>
          </a:xfrm>
          <a:prstGeom prst="rect">
            <a:avLst/>
          </a:prstGeom>
          <a:noFill/>
        </p:spPr>
        <p:txBody>
          <a:bodyPr wrap="square" lIns="91411" tIns="45706" rIns="91411" bIns="45706" rtlCol="0">
            <a:spAutoFit/>
          </a:bodyPr>
          <a:lstStyle/>
          <a:p>
            <a:r>
              <a:rPr lang="en-US" sz="2800" i="1" dirty="0">
                <a:solidFill>
                  <a:srgbClr val="7F7F7F"/>
                </a:solidFill>
                <a:latin typeface="Baskerville"/>
                <a:cs typeface="Baskerville"/>
              </a:rPr>
              <a:t>air </a:t>
            </a:r>
            <a:r>
              <a:rPr lang="en-US" sz="2800" baseline="2000" dirty="0">
                <a:solidFill>
                  <a:srgbClr val="7F7F7F"/>
                </a:solidFill>
                <a:latin typeface="Baskerville"/>
                <a:cs typeface="Baskerville"/>
              </a:rPr>
              <a:t>•</a:t>
            </a:r>
            <a:r>
              <a:rPr lang="en-US" sz="2800" dirty="0">
                <a:solidFill>
                  <a:srgbClr val="7F7F7F"/>
                </a:solidFill>
                <a:latin typeface="Baskerville"/>
                <a:cs typeface="Baskerville"/>
              </a:rPr>
              <a:t> planet </a:t>
            </a:r>
            <a:r>
              <a:rPr lang="en-US" sz="2800" baseline="2000" dirty="0">
                <a:solidFill>
                  <a:srgbClr val="7F7F7F"/>
                </a:solidFill>
                <a:latin typeface="Baskerville"/>
                <a:cs typeface="Baskerville"/>
              </a:rPr>
              <a:t>•</a:t>
            </a:r>
            <a:r>
              <a:rPr lang="en-US" sz="2800" dirty="0">
                <a:solidFill>
                  <a:srgbClr val="7F7F7F"/>
                </a:solidFill>
                <a:latin typeface="Baskerville"/>
                <a:cs typeface="Baskerville"/>
              </a:rPr>
              <a:t> </a:t>
            </a:r>
            <a:r>
              <a:rPr lang="en-US" sz="2800" i="1" dirty="0">
                <a:solidFill>
                  <a:srgbClr val="7F7F7F"/>
                </a:solidFill>
                <a:latin typeface="Baskerville"/>
                <a:cs typeface="Baskerville"/>
              </a:rPr>
              <a:t>people</a:t>
            </a:r>
          </a:p>
        </p:txBody>
      </p:sp>
      <p:pic>
        <p:nvPicPr>
          <p:cNvPr id="2" name="Picture 1" descr="ECEP_white-grey_nt.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307286" y="74696"/>
            <a:ext cx="2329525" cy="521208"/>
          </a:xfrm>
          <a:prstGeom prst="rect">
            <a:avLst/>
          </a:prstGeom>
        </p:spPr>
      </p:pic>
    </p:spTree>
    <p:extLst>
      <p:ext uri="{BB962C8B-B14F-4D97-AF65-F5344CB8AC3E}">
        <p14:creationId xmlns:p14="http://schemas.microsoft.com/office/powerpoint/2010/main" val="42063956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971800" y="1141820"/>
            <a:ext cx="3073400" cy="4618498"/>
          </a:xfrm>
          <a:prstGeom prst="rect">
            <a:avLst/>
          </a:prstGeom>
        </p:spPr>
      </p:pic>
      <p:sp>
        <p:nvSpPr>
          <p:cNvPr id="2" name="Title 1"/>
          <p:cNvSpPr>
            <a:spLocks noGrp="1"/>
          </p:cNvSpPr>
          <p:nvPr>
            <p:ph type="title"/>
          </p:nvPr>
        </p:nvSpPr>
        <p:spPr/>
        <p:txBody>
          <a:bodyPr/>
          <a:lstStyle/>
          <a:p>
            <a:r>
              <a:rPr lang="en-US" dirty="0" smtClean="0"/>
              <a:t>What is Graceful Failure?</a:t>
            </a:r>
            <a:endParaRPr lang="en-US" dirty="0"/>
          </a:p>
        </p:txBody>
      </p:sp>
      <p:sp>
        <p:nvSpPr>
          <p:cNvPr id="4" name="Slide Number Placeholder 3"/>
          <p:cNvSpPr>
            <a:spLocks noGrp="1"/>
          </p:cNvSpPr>
          <p:nvPr>
            <p:ph type="sldNum" sz="quarter" idx="12"/>
          </p:nvPr>
        </p:nvSpPr>
        <p:spPr/>
        <p:txBody>
          <a:bodyPr/>
          <a:lstStyle/>
          <a:p>
            <a:fld id="{ECEA1E32-80FB-F840-8C53-A6735255DEE1}" type="slidenum">
              <a:rPr lang="en-US" smtClean="0"/>
              <a:t>10</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6401" y="1397000"/>
            <a:ext cx="2342718" cy="4343400"/>
          </a:xfrm>
          <a:prstGeom prst="rect">
            <a:avLst/>
          </a:prstGeom>
        </p:spPr>
      </p:pic>
      <p:pic>
        <p:nvPicPr>
          <p:cNvPr id="8" name="Picture 7"/>
          <p:cNvPicPr>
            <a:picLocks noChangeAspect="1"/>
          </p:cNvPicPr>
          <p:nvPr/>
        </p:nvPicPr>
        <p:blipFill>
          <a:blip r:embed="rId5"/>
          <a:stretch>
            <a:fillRect/>
          </a:stretch>
        </p:blipFill>
        <p:spPr>
          <a:xfrm>
            <a:off x="5744268" y="1346200"/>
            <a:ext cx="3399732" cy="2616200"/>
          </a:xfrm>
          <a:prstGeom prst="rect">
            <a:avLst/>
          </a:prstGeom>
        </p:spPr>
      </p:pic>
      <p:pic>
        <p:nvPicPr>
          <p:cNvPr id="10" name="Picture 9"/>
          <p:cNvPicPr>
            <a:picLocks noChangeAspect="1"/>
          </p:cNvPicPr>
          <p:nvPr/>
        </p:nvPicPr>
        <p:blipFill>
          <a:blip r:embed="rId6"/>
          <a:stretch>
            <a:fillRect/>
          </a:stretch>
        </p:blipFill>
        <p:spPr>
          <a:xfrm>
            <a:off x="1149518" y="1868295"/>
            <a:ext cx="4032250" cy="3225800"/>
          </a:xfrm>
          <a:prstGeom prst="rect">
            <a:avLst/>
          </a:prstGeom>
        </p:spPr>
      </p:pic>
      <p:pic>
        <p:nvPicPr>
          <p:cNvPr id="11" name="Picture 10"/>
          <p:cNvPicPr>
            <a:picLocks noChangeAspect="1"/>
          </p:cNvPicPr>
          <p:nvPr/>
        </p:nvPicPr>
        <p:blipFill>
          <a:blip r:embed="rId7"/>
          <a:stretch>
            <a:fillRect/>
          </a:stretch>
        </p:blipFill>
        <p:spPr>
          <a:xfrm>
            <a:off x="5339872" y="1616330"/>
            <a:ext cx="2540000" cy="3810000"/>
          </a:xfrm>
          <a:prstGeom prst="rect">
            <a:avLst/>
          </a:prstGeom>
        </p:spPr>
      </p:pic>
    </p:spTree>
    <p:extLst>
      <p:ext uri="{BB962C8B-B14F-4D97-AF65-F5344CB8AC3E}">
        <p14:creationId xmlns:p14="http://schemas.microsoft.com/office/powerpoint/2010/main" val="1363129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Resilience in Boulder</a:t>
            </a:r>
            <a:endParaRPr lang="en-US" dirty="0"/>
          </a:p>
        </p:txBody>
      </p:sp>
      <p:sp>
        <p:nvSpPr>
          <p:cNvPr id="3" name="Slide Number Placeholder 2"/>
          <p:cNvSpPr>
            <a:spLocks noGrp="1"/>
          </p:cNvSpPr>
          <p:nvPr>
            <p:ph type="sldNum" sz="quarter" idx="12"/>
          </p:nvPr>
        </p:nvSpPr>
        <p:spPr/>
        <p:txBody>
          <a:bodyPr/>
          <a:lstStyle/>
          <a:p>
            <a:fld id="{ECEA1E32-80FB-F840-8C53-A6735255DEE1}" type="slidenum">
              <a:rPr lang="en-US" smtClean="0"/>
              <a:t>11</a:t>
            </a:fld>
            <a:endParaRPr lang="en-US"/>
          </a:p>
        </p:txBody>
      </p:sp>
      <p:pic>
        <p:nvPicPr>
          <p:cNvPr id="9" name="Picture 8" descr="IMAG0380.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24377" y="4040232"/>
            <a:ext cx="3112648" cy="2334486"/>
          </a:xfrm>
          <a:prstGeom prst="rect">
            <a:avLst/>
          </a:prstGeom>
        </p:spPr>
      </p:pic>
      <p:pic>
        <p:nvPicPr>
          <p:cNvPr id="10" name="Picture 9" descr="Flood-before-and-after-60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5141" y="945611"/>
            <a:ext cx="3767943" cy="5099281"/>
          </a:xfrm>
          <a:prstGeom prst="rect">
            <a:avLst/>
          </a:prstGeom>
        </p:spPr>
      </p:pic>
      <p:pic>
        <p:nvPicPr>
          <p:cNvPr id="11" name="Picture 10" descr="20130917_071800_Before-and-after-of-garage-at-senior-hom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4378" y="948099"/>
            <a:ext cx="3112648" cy="3112648"/>
          </a:xfrm>
          <a:prstGeom prst="rect">
            <a:avLst/>
          </a:prstGeom>
        </p:spPr>
      </p:pic>
    </p:spTree>
    <p:extLst>
      <p:ext uri="{BB962C8B-B14F-4D97-AF65-F5344CB8AC3E}">
        <p14:creationId xmlns:p14="http://schemas.microsoft.com/office/powerpoint/2010/main" val="36664199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Cascading Uncertainty</a:t>
            </a:r>
            <a:endParaRPr lang="en-US" dirty="0"/>
          </a:p>
        </p:txBody>
      </p:sp>
      <p:sp>
        <p:nvSpPr>
          <p:cNvPr id="2" name="Slide Number Placeholder 1"/>
          <p:cNvSpPr>
            <a:spLocks noGrp="1"/>
          </p:cNvSpPr>
          <p:nvPr>
            <p:ph type="sldNum" sz="quarter" idx="12"/>
          </p:nvPr>
        </p:nvSpPr>
        <p:spPr/>
        <p:txBody>
          <a:bodyPr/>
          <a:lstStyle/>
          <a:p>
            <a:fld id="{ECEA1E32-80FB-F840-8C53-A6735255DEE1}" type="slidenum">
              <a:rPr lang="en-US" smtClean="0"/>
              <a:t>12</a:t>
            </a:fld>
            <a:endParaRPr lang="en-US"/>
          </a:p>
        </p:txBody>
      </p:sp>
      <p:pic>
        <p:nvPicPr>
          <p:cNvPr id="4" name="Picture 2" descr="http://www.met.reading.ac.uk/~ed/bloguploads/cascade_wilby_dessa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850" y="980473"/>
            <a:ext cx="7547150" cy="53285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78618" y="1004309"/>
            <a:ext cx="2698175" cy="369332"/>
          </a:xfrm>
          <a:prstGeom prst="rect">
            <a:avLst/>
          </a:prstGeom>
        </p:spPr>
        <p:txBody>
          <a:bodyPr wrap="none">
            <a:spAutoFit/>
          </a:bodyPr>
          <a:lstStyle/>
          <a:p>
            <a:r>
              <a:rPr lang="en-US" kern="1200" dirty="0" smtClean="0"/>
              <a:t>Wilby and Dessai (2010)</a:t>
            </a:r>
            <a:endParaRPr lang="en-US" kern="1200" dirty="0"/>
          </a:p>
        </p:txBody>
      </p:sp>
      <p:grpSp>
        <p:nvGrpSpPr>
          <p:cNvPr id="8" name="Group 7"/>
          <p:cNvGrpSpPr/>
          <p:nvPr/>
        </p:nvGrpSpPr>
        <p:grpSpPr>
          <a:xfrm>
            <a:off x="144265" y="5039839"/>
            <a:ext cx="2277341" cy="1053597"/>
            <a:chOff x="63205" y="5517232"/>
            <a:chExt cx="2277341" cy="1053597"/>
          </a:xfrm>
        </p:grpSpPr>
        <p:sp>
          <p:nvSpPr>
            <p:cNvPr id="6" name="AutoShape 6"/>
            <p:cNvSpPr>
              <a:spLocks noChangeArrowheads="1"/>
            </p:cNvSpPr>
            <p:nvPr/>
          </p:nvSpPr>
          <p:spPr bwMode="auto">
            <a:xfrm>
              <a:off x="63205" y="5517232"/>
              <a:ext cx="2060523" cy="1053597"/>
            </a:xfrm>
            <a:prstGeom prst="rect">
              <a:avLst/>
            </a:prstGeom>
            <a:solidFill>
              <a:srgbClr val="339966"/>
            </a:solidFill>
            <a:ln w="9525">
              <a:solidFill>
                <a:schemeClr val="tx1"/>
              </a:solidFill>
              <a:round/>
              <a:headEnd/>
              <a:tailEnd/>
            </a:ln>
          </p:spPr>
          <p:txBody>
            <a:bodyPr wrap="none" anchor="ctr"/>
            <a:lstStyle/>
            <a:p>
              <a:pPr algn="ctr" eaLnBrk="1" hangingPunct="1"/>
              <a:r>
                <a:rPr lang="en-US" sz="1800" dirty="0">
                  <a:solidFill>
                    <a:schemeClr val="tx1"/>
                  </a:solidFill>
                  <a:latin typeface="Arial Narrow" charset="0"/>
                </a:rPr>
                <a:t>Decision-</a:t>
              </a:r>
              <a:r>
                <a:rPr lang="en-US" sz="1800" dirty="0" smtClean="0">
                  <a:solidFill>
                    <a:schemeClr val="tx1"/>
                  </a:solidFill>
                  <a:latin typeface="Arial Narrow" charset="0"/>
                </a:rPr>
                <a:t>Making</a:t>
              </a:r>
              <a:endParaRPr lang="en-US" sz="1800" dirty="0">
                <a:solidFill>
                  <a:schemeClr val="tx1"/>
                </a:solidFill>
                <a:latin typeface="Arial Narrow" charset="0"/>
              </a:endParaRPr>
            </a:p>
          </p:txBody>
        </p:sp>
        <p:sp>
          <p:nvSpPr>
            <p:cNvPr id="7" name="Right Arrow 6"/>
            <p:cNvSpPr/>
            <p:nvPr/>
          </p:nvSpPr>
          <p:spPr>
            <a:xfrm>
              <a:off x="2124522" y="5805366"/>
              <a:ext cx="2160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93256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Graceful Failure</a:t>
            </a:r>
            <a:endParaRPr lang="en-US" dirty="0"/>
          </a:p>
        </p:txBody>
      </p:sp>
      <p:sp>
        <p:nvSpPr>
          <p:cNvPr id="4" name="Content Placeholder 3"/>
          <p:cNvSpPr>
            <a:spLocks noGrp="1"/>
          </p:cNvSpPr>
          <p:nvPr>
            <p:ph sz="half" idx="1"/>
          </p:nvPr>
        </p:nvSpPr>
        <p:spPr>
          <a:xfrm>
            <a:off x="176136" y="1174505"/>
            <a:ext cx="4319664" cy="4822805"/>
          </a:xfrm>
        </p:spPr>
        <p:txBody>
          <a:bodyPr>
            <a:normAutofit/>
          </a:bodyPr>
          <a:lstStyle/>
          <a:p>
            <a:r>
              <a:rPr lang="en-US" sz="3200" b="1" dirty="0" smtClean="0">
                <a:solidFill>
                  <a:srgbClr val="0000FF"/>
                </a:solidFill>
              </a:rPr>
              <a:t>Allows </a:t>
            </a:r>
            <a:r>
              <a:rPr lang="en-US" sz="3200" dirty="0" smtClean="0"/>
              <a:t>for volatility </a:t>
            </a:r>
            <a:r>
              <a:rPr lang="en-US" sz="3200" smtClean="0"/>
              <a:t>and uncertainty</a:t>
            </a:r>
            <a:endParaRPr lang="en-US" sz="3200" dirty="0" smtClean="0"/>
          </a:p>
          <a:p>
            <a:r>
              <a:rPr lang="en-US" sz="3200" b="1" dirty="0" smtClean="0">
                <a:solidFill>
                  <a:srgbClr val="0000FF"/>
                </a:solidFill>
              </a:rPr>
              <a:t>Considers</a:t>
            </a:r>
            <a:r>
              <a:rPr lang="en-US" sz="3200" dirty="0" smtClean="0">
                <a:solidFill>
                  <a:srgbClr val="0000FF"/>
                </a:solidFill>
              </a:rPr>
              <a:t> </a:t>
            </a:r>
            <a:r>
              <a:rPr lang="en-US" sz="3200" dirty="0"/>
              <a:t>the whole system</a:t>
            </a:r>
          </a:p>
          <a:p>
            <a:r>
              <a:rPr lang="en-US" sz="3200" b="1" dirty="0" smtClean="0">
                <a:solidFill>
                  <a:srgbClr val="0000FF"/>
                </a:solidFill>
              </a:rPr>
              <a:t>Applies</a:t>
            </a:r>
            <a:r>
              <a:rPr lang="en-US" sz="3200" dirty="0" smtClean="0">
                <a:solidFill>
                  <a:srgbClr val="0000FF"/>
                </a:solidFill>
              </a:rPr>
              <a:t> </a:t>
            </a:r>
            <a:r>
              <a:rPr lang="en-US" sz="3200" dirty="0" smtClean="0"/>
              <a:t>to many different decisions</a:t>
            </a:r>
          </a:p>
          <a:p>
            <a:r>
              <a:rPr lang="en-US" sz="3200" b="1" dirty="0" smtClean="0">
                <a:solidFill>
                  <a:srgbClr val="0000FF"/>
                </a:solidFill>
              </a:rPr>
              <a:t>Enhances</a:t>
            </a:r>
            <a:r>
              <a:rPr lang="en-US" sz="3200" dirty="0" smtClean="0">
                <a:solidFill>
                  <a:srgbClr val="0000FF"/>
                </a:solidFill>
              </a:rPr>
              <a:t> </a:t>
            </a:r>
            <a:r>
              <a:rPr lang="en-US" sz="3200" dirty="0" smtClean="0"/>
              <a:t>resilience</a:t>
            </a:r>
            <a:endParaRPr lang="en-US" sz="3200" dirty="0" smtClean="0"/>
          </a:p>
        </p:txBody>
      </p:sp>
      <p:sp>
        <p:nvSpPr>
          <p:cNvPr id="3" name="Slide Number Placeholder 2"/>
          <p:cNvSpPr>
            <a:spLocks noGrp="1"/>
          </p:cNvSpPr>
          <p:nvPr>
            <p:ph type="sldNum" sz="quarter" idx="12"/>
          </p:nvPr>
        </p:nvSpPr>
        <p:spPr/>
        <p:txBody>
          <a:bodyPr/>
          <a:lstStyle/>
          <a:p>
            <a:fld id="{ECEA1E32-80FB-F840-8C53-A6735255DEE1}" type="slidenum">
              <a:rPr lang="en-US" smtClean="0"/>
              <a:t>13</a:t>
            </a:fld>
            <a:endParaRPr lang="en-US"/>
          </a:p>
        </p:txBody>
      </p:sp>
      <p:pic>
        <p:nvPicPr>
          <p:cNvPr id="6" name="Picture 5" descr="co-production_info_color_outlined_small.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7858" y="968630"/>
            <a:ext cx="4470400" cy="4470400"/>
          </a:xfrm>
          <a:prstGeom prst="rect">
            <a:avLst/>
          </a:prstGeom>
        </p:spPr>
      </p:pic>
      <p:sp>
        <p:nvSpPr>
          <p:cNvPr id="7" name="TextBox 6"/>
          <p:cNvSpPr txBox="1"/>
          <p:nvPr/>
        </p:nvSpPr>
        <p:spPr>
          <a:xfrm>
            <a:off x="6426200" y="5511800"/>
            <a:ext cx="2717800" cy="584776"/>
          </a:xfrm>
          <a:prstGeom prst="rect">
            <a:avLst/>
          </a:prstGeom>
          <a:noFill/>
        </p:spPr>
        <p:txBody>
          <a:bodyPr wrap="square" rtlCol="0">
            <a:spAutoFit/>
          </a:bodyPr>
          <a:lstStyle/>
          <a:p>
            <a:r>
              <a:rPr lang="en-US" sz="1600" dirty="0" smtClean="0"/>
              <a:t>Tye et al. (2015) </a:t>
            </a:r>
            <a:br>
              <a:rPr lang="en-US" sz="1600" dirty="0" smtClean="0"/>
            </a:br>
            <a:r>
              <a:rPr lang="en-US" sz="1600" i="1" dirty="0" smtClean="0"/>
              <a:t>Proc. ICE Forensic Engineering</a:t>
            </a:r>
            <a:endParaRPr lang="en-US" sz="1600" i="1" dirty="0"/>
          </a:p>
        </p:txBody>
      </p:sp>
    </p:spTree>
    <p:extLst>
      <p:ext uri="{BB962C8B-B14F-4D97-AF65-F5344CB8AC3E}">
        <p14:creationId xmlns:p14="http://schemas.microsoft.com/office/powerpoint/2010/main" val="19809899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086" y="2272570"/>
            <a:ext cx="8763335" cy="2757947"/>
          </a:xfrm>
          <a:prstGeom prst="rect">
            <a:avLst/>
          </a:prstGeom>
          <a:noFill/>
        </p:spPr>
        <p:txBody>
          <a:bodyPr wrap="square" lIns="64274" tIns="32137" rIns="64274" bIns="32137" rtlCol="0">
            <a:spAutoFit/>
          </a:bodyPr>
          <a:lstStyle/>
          <a:p>
            <a:pPr algn="l"/>
            <a:r>
              <a:rPr lang="en-US" sz="2500" b="1" i="1" dirty="0"/>
              <a:t>Mission:</a:t>
            </a:r>
            <a:r>
              <a:rPr lang="en-US" sz="2500" i="1" dirty="0"/>
              <a:t> Enabling improved societal planning for weather and climate extremes through:</a:t>
            </a:r>
          </a:p>
          <a:p>
            <a:pPr algn="l"/>
            <a:endParaRPr lang="en-US" sz="2500" i="1" dirty="0"/>
          </a:p>
          <a:p>
            <a:pPr marL="401718" indent="-401718">
              <a:buFont typeface="Arial"/>
              <a:buChar char="•"/>
            </a:pPr>
            <a:r>
              <a:rPr lang="en-US" sz="2500" dirty="0">
                <a:solidFill>
                  <a:schemeClr val="accent1">
                    <a:lumMod val="75000"/>
                  </a:schemeClr>
                </a:solidFill>
              </a:rPr>
              <a:t>Partnering academia, governments, businesses </a:t>
            </a:r>
            <a:r>
              <a:rPr lang="en-US" sz="2500" dirty="0" smtClean="0">
                <a:solidFill>
                  <a:schemeClr val="accent1">
                    <a:lumMod val="75000"/>
                  </a:schemeClr>
                </a:solidFill>
              </a:rPr>
              <a:t>&amp; communities</a:t>
            </a:r>
            <a:endParaRPr lang="en-US" sz="2500" dirty="0">
              <a:solidFill>
                <a:schemeClr val="accent1">
                  <a:lumMod val="75000"/>
                </a:schemeClr>
              </a:solidFill>
            </a:endParaRPr>
          </a:p>
          <a:p>
            <a:pPr marL="401718" indent="-401718">
              <a:buFont typeface="Arial"/>
              <a:buChar char="•"/>
            </a:pPr>
            <a:r>
              <a:rPr lang="en-US" sz="2500" dirty="0"/>
              <a:t>Using cutting-edge engineering, science and technology</a:t>
            </a:r>
          </a:p>
          <a:p>
            <a:pPr marL="401718" indent="-401718">
              <a:buFont typeface="Arial"/>
              <a:buChar char="•"/>
            </a:pPr>
            <a:r>
              <a:rPr lang="en-US" sz="2500" dirty="0">
                <a:solidFill>
                  <a:schemeClr val="accent1">
                    <a:lumMod val="75000"/>
                  </a:schemeClr>
                </a:solidFill>
              </a:rPr>
              <a:t>Developing tools in support of decision-making</a:t>
            </a:r>
          </a:p>
          <a:p>
            <a:pPr marL="401718" indent="-401718">
              <a:buFont typeface="Arial"/>
              <a:buChar char="•"/>
            </a:pPr>
            <a:r>
              <a:rPr lang="en-US" sz="2500" dirty="0"/>
              <a:t>Reducing catastrophic impacts through graceful failure.</a:t>
            </a:r>
          </a:p>
        </p:txBody>
      </p:sp>
      <p:pic>
        <p:nvPicPr>
          <p:cNvPr id="2" name="Picture 1" descr="ECEP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43030" y="162253"/>
            <a:ext cx="6161738" cy="1464001"/>
          </a:xfrm>
          <a:prstGeom prst="rect">
            <a:avLst/>
          </a:prstGeom>
        </p:spPr>
      </p:pic>
    </p:spTree>
    <p:extLst>
      <p:ext uri="{BB962C8B-B14F-4D97-AF65-F5344CB8AC3E}">
        <p14:creationId xmlns:p14="http://schemas.microsoft.com/office/powerpoint/2010/main" val="289984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1473" y="59798"/>
            <a:ext cx="8516823" cy="701063"/>
          </a:xfrm>
          <a:prstGeom prst="rect">
            <a:avLst/>
          </a:prstGeom>
        </p:spPr>
        <p:txBody>
          <a:bodyPr vert="horz" lIns="64277" tIns="32139" rIns="64277" bIns="32139"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400" b="1" dirty="0">
                <a:solidFill>
                  <a:schemeClr val="accent2">
                    <a:lumMod val="75000"/>
                  </a:schemeClr>
                </a:solidFill>
                <a:latin typeface="Calibri"/>
                <a:cs typeface="Calibri"/>
              </a:rPr>
              <a:t>Societal Planning Tools</a:t>
            </a:r>
          </a:p>
        </p:txBody>
      </p:sp>
      <p:cxnSp>
        <p:nvCxnSpPr>
          <p:cNvPr id="5" name="Straight Connector 4"/>
          <p:cNvCxnSpPr/>
          <p:nvPr/>
        </p:nvCxnSpPr>
        <p:spPr>
          <a:xfrm>
            <a:off x="479203" y="722865"/>
            <a:ext cx="8316673"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0062" y="1125141"/>
            <a:ext cx="9090422" cy="2402100"/>
          </a:xfrm>
          <a:prstGeom prst="rect">
            <a:avLst/>
          </a:prstGeom>
          <a:noFill/>
        </p:spPr>
        <p:txBody>
          <a:bodyPr wrap="square" lIns="64277" tIns="32139" rIns="64277" bIns="32139" rtlCol="0">
            <a:spAutoFit/>
          </a:bodyPr>
          <a:lstStyle/>
          <a:p>
            <a:pPr algn="l"/>
            <a:r>
              <a:rPr lang="en-US" sz="2500" dirty="0"/>
              <a:t>Global Risk, Resilience and Impacts Toolbox (GRRIT):</a:t>
            </a:r>
          </a:p>
          <a:p>
            <a:pPr algn="l"/>
            <a:endParaRPr lang="en-US" sz="2500" dirty="0"/>
          </a:p>
          <a:p>
            <a:pPr marL="401739" indent="-401739">
              <a:buFont typeface="Arial"/>
              <a:buChar char="•"/>
            </a:pPr>
            <a:r>
              <a:rPr lang="en-US" sz="2500" dirty="0">
                <a:solidFill>
                  <a:srgbClr val="953735"/>
                </a:solidFill>
              </a:rPr>
              <a:t>Open source</a:t>
            </a:r>
          </a:p>
          <a:p>
            <a:pPr marL="401739" indent="-401739">
              <a:buFont typeface="Arial"/>
              <a:buChar char="•"/>
            </a:pPr>
            <a:r>
              <a:rPr lang="en-US" sz="2500" dirty="0"/>
              <a:t>Developed by the community</a:t>
            </a:r>
          </a:p>
          <a:p>
            <a:pPr marL="401739" indent="-401739">
              <a:buFont typeface="Arial"/>
              <a:buChar char="•"/>
            </a:pPr>
            <a:r>
              <a:rPr lang="en-US" sz="2500" dirty="0">
                <a:solidFill>
                  <a:srgbClr val="953735"/>
                </a:solidFill>
              </a:rPr>
              <a:t>Fully supported</a:t>
            </a:r>
          </a:p>
          <a:p>
            <a:pPr marL="401739" indent="-401739">
              <a:buFont typeface="Arial"/>
              <a:buChar char="•"/>
            </a:pPr>
            <a:r>
              <a:rPr lang="en-US" sz="2500" dirty="0"/>
              <a:t>Flexible to future technology and user demands.</a:t>
            </a:r>
          </a:p>
        </p:txBody>
      </p:sp>
      <p:pic>
        <p:nvPicPr>
          <p:cNvPr id="2" name="Picture 1" descr="GRRIT-with-orbit-2co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5110" y="3696890"/>
            <a:ext cx="6989328" cy="2194902"/>
          </a:xfrm>
          <a:prstGeom prst="rect">
            <a:avLst/>
          </a:prstGeom>
        </p:spPr>
      </p:pic>
    </p:spTree>
    <p:extLst>
      <p:ext uri="{BB962C8B-B14F-4D97-AF65-F5344CB8AC3E}">
        <p14:creationId xmlns:p14="http://schemas.microsoft.com/office/powerpoint/2010/main" val="143364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33374" y="246677"/>
            <a:ext cx="6054328" cy="5554265"/>
            <a:chOff x="1518048" y="-214313"/>
            <a:chExt cx="6054328" cy="5554265"/>
          </a:xfrm>
        </p:grpSpPr>
        <p:sp>
          <p:nvSpPr>
            <p:cNvPr id="7" name="Oval 6"/>
            <p:cNvSpPr/>
            <p:nvPr/>
          </p:nvSpPr>
          <p:spPr>
            <a:xfrm>
              <a:off x="3119677" y="2052211"/>
              <a:ext cx="2788374" cy="1202126"/>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lIns="64288" tIns="32144" rIns="64288" bIns="32144" rtlCol="0" anchor="ctr"/>
            <a:lstStyle/>
            <a:p>
              <a:pPr algn="ctr"/>
              <a:r>
                <a:rPr lang="en-US" sz="2800" b="1" dirty="0"/>
                <a:t>Framework</a:t>
              </a:r>
            </a:p>
          </p:txBody>
        </p:sp>
        <p:sp>
          <p:nvSpPr>
            <p:cNvPr id="8" name="Direct Access Storage 7"/>
            <p:cNvSpPr/>
            <p:nvPr/>
          </p:nvSpPr>
          <p:spPr>
            <a:xfrm>
              <a:off x="3077785" y="4384044"/>
              <a:ext cx="2887246" cy="955908"/>
            </a:xfrm>
            <a:prstGeom prst="flowChartMagneticDrum">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lIns="64288" tIns="32144" rIns="64288" bIns="32144" rtlCol="0" anchor="ctr"/>
            <a:lstStyle/>
            <a:p>
              <a:endParaRPr lang="en-US" sz="2800" dirty="0"/>
            </a:p>
          </p:txBody>
        </p:sp>
        <p:cxnSp>
          <p:nvCxnSpPr>
            <p:cNvPr id="9" name="Straight Arrow Connector 8"/>
            <p:cNvCxnSpPr/>
            <p:nvPr/>
          </p:nvCxnSpPr>
          <p:spPr>
            <a:xfrm flipH="1" flipV="1">
              <a:off x="4518422" y="3239854"/>
              <a:ext cx="9117" cy="1129707"/>
            </a:xfrm>
            <a:prstGeom prst="straightConnector1">
              <a:avLst/>
            </a:prstGeom>
            <a:ln w="762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747813" y="4607719"/>
              <a:ext cx="1529128" cy="495803"/>
            </a:xfrm>
            <a:prstGeom prst="rect">
              <a:avLst/>
            </a:prstGeom>
            <a:noFill/>
          </p:spPr>
          <p:txBody>
            <a:bodyPr wrap="none" lIns="64288" tIns="32144" rIns="64288" bIns="32144" rtlCol="0">
              <a:spAutoFit/>
            </a:bodyPr>
            <a:lstStyle/>
            <a:p>
              <a:r>
                <a:rPr lang="en-US" sz="2800" b="1" dirty="0">
                  <a:solidFill>
                    <a:schemeClr val="lt1"/>
                  </a:solidFill>
                </a:rPr>
                <a:t>Database</a:t>
              </a:r>
            </a:p>
          </p:txBody>
        </p:sp>
        <p:cxnSp>
          <p:nvCxnSpPr>
            <p:cNvPr id="12" name="Straight Arrow Connector 11"/>
            <p:cNvCxnSpPr>
              <a:endCxn id="29" idx="2"/>
            </p:cNvCxnSpPr>
            <p:nvPr/>
          </p:nvCxnSpPr>
          <p:spPr>
            <a:xfrm flipV="1">
              <a:off x="5054203" y="1017984"/>
              <a:ext cx="348258" cy="1076130"/>
            </a:xfrm>
            <a:prstGeom prst="straightConnector1">
              <a:avLst/>
            </a:prstGeom>
            <a:ln w="762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804298" y="1339453"/>
              <a:ext cx="446297" cy="1076130"/>
            </a:xfrm>
            <a:prstGeom prst="straightConnector1">
              <a:avLst/>
            </a:prstGeom>
            <a:ln w="762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2696767" y="1393031"/>
              <a:ext cx="589359" cy="968974"/>
            </a:xfrm>
            <a:prstGeom prst="straightConnector1">
              <a:avLst/>
            </a:prstGeom>
            <a:ln w="762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3875484" y="1017986"/>
              <a:ext cx="223429" cy="1071563"/>
            </a:xfrm>
            <a:prstGeom prst="straightConnector1">
              <a:avLst/>
            </a:prstGeom>
            <a:ln w="762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p:nvPicPr>
          <p:blipFill>
            <a:blip r:embed="rId3"/>
            <a:stretch>
              <a:fillRect/>
            </a:stretch>
          </p:blipFill>
          <p:spPr>
            <a:xfrm>
              <a:off x="1518048" y="107156"/>
              <a:ext cx="1232297" cy="1232297"/>
            </a:xfrm>
            <a:prstGeom prst="rect">
              <a:avLst/>
            </a:prstGeom>
          </p:spPr>
        </p:pic>
        <p:pic>
          <p:nvPicPr>
            <p:cNvPr id="27" name="Picture 26"/>
            <p:cNvPicPr>
              <a:picLocks noChangeAspect="1"/>
            </p:cNvPicPr>
            <p:nvPr/>
          </p:nvPicPr>
          <p:blipFill>
            <a:blip r:embed="rId4"/>
            <a:stretch>
              <a:fillRect/>
            </a:stretch>
          </p:blipFill>
          <p:spPr>
            <a:xfrm>
              <a:off x="3125391" y="-160734"/>
              <a:ext cx="1339453" cy="1190625"/>
            </a:xfrm>
            <a:prstGeom prst="rect">
              <a:avLst/>
            </a:prstGeom>
          </p:spPr>
        </p:pic>
        <p:pic>
          <p:nvPicPr>
            <p:cNvPr id="28" name="Picture 27"/>
            <p:cNvPicPr>
              <a:picLocks noChangeAspect="1"/>
            </p:cNvPicPr>
            <p:nvPr/>
          </p:nvPicPr>
          <p:blipFill>
            <a:blip r:embed="rId5"/>
            <a:stretch>
              <a:fillRect/>
            </a:stretch>
          </p:blipFill>
          <p:spPr>
            <a:xfrm>
              <a:off x="6340079" y="107156"/>
              <a:ext cx="1232297" cy="1232297"/>
            </a:xfrm>
            <a:prstGeom prst="rect">
              <a:avLst/>
            </a:prstGeom>
          </p:spPr>
        </p:pic>
        <p:pic>
          <p:nvPicPr>
            <p:cNvPr id="29" name="Picture 28"/>
            <p:cNvPicPr>
              <a:picLocks noChangeAspect="1"/>
            </p:cNvPicPr>
            <p:nvPr/>
          </p:nvPicPr>
          <p:blipFill>
            <a:blip r:embed="rId6"/>
            <a:stretch>
              <a:fillRect/>
            </a:stretch>
          </p:blipFill>
          <p:spPr>
            <a:xfrm>
              <a:off x="4786312" y="-214313"/>
              <a:ext cx="1232297" cy="1232297"/>
            </a:xfrm>
            <a:prstGeom prst="rect">
              <a:avLst/>
            </a:prstGeom>
          </p:spPr>
        </p:pic>
      </p:grpSp>
    </p:spTree>
    <p:extLst>
      <p:ext uri="{BB962C8B-B14F-4D97-AF65-F5344CB8AC3E}">
        <p14:creationId xmlns:p14="http://schemas.microsoft.com/office/powerpoint/2010/main" val="143407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25175"/>
            <a:ext cx="8229600" cy="899866"/>
          </a:xfrm>
        </p:spPr>
        <p:txBody>
          <a:bodyPr/>
          <a:lstStyle/>
          <a:p>
            <a:r>
              <a:rPr lang="en-US" dirty="0" smtClean="0">
                <a:hlinkClick r:id="rId3"/>
              </a:rPr>
              <a:t>www.ecep.ucar.edu</a:t>
            </a:r>
            <a:r>
              <a:rPr lang="en-US" dirty="0" smtClean="0"/>
              <a:t> </a:t>
            </a:r>
            <a:endParaRPr lang="en-US" dirty="0"/>
          </a:p>
        </p:txBody>
      </p:sp>
      <p:sp>
        <p:nvSpPr>
          <p:cNvPr id="6" name="Title 1"/>
          <p:cNvSpPr txBox="1">
            <a:spLocks/>
          </p:cNvSpPr>
          <p:nvPr/>
        </p:nvSpPr>
        <p:spPr>
          <a:xfrm>
            <a:off x="561639" y="3495314"/>
            <a:ext cx="8229600" cy="89986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UCAR </a:t>
            </a:r>
            <a:r>
              <a:rPr lang="en-US" sz="3600" dirty="0" err="1" smtClean="0"/>
              <a:t>AtmosNews</a:t>
            </a:r>
            <a:r>
              <a:rPr lang="en-US" sz="3600" dirty="0" smtClean="0"/>
              <a:t>: Engineering for Disaster</a:t>
            </a:r>
            <a:endParaRPr lang="en-US" sz="3600" dirty="0"/>
          </a:p>
        </p:txBody>
      </p:sp>
      <p:sp>
        <p:nvSpPr>
          <p:cNvPr id="8" name="Title 1"/>
          <p:cNvSpPr txBox="1">
            <a:spLocks/>
          </p:cNvSpPr>
          <p:nvPr/>
        </p:nvSpPr>
        <p:spPr>
          <a:xfrm>
            <a:off x="0" y="4723706"/>
            <a:ext cx="9144000" cy="1480027"/>
          </a:xfrm>
          <a:prstGeom prst="rect">
            <a:avLst/>
          </a:prstGeom>
        </p:spPr>
        <p:txBody>
          <a:bodyPr vert="horz"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hlinkClick r:id="rId4"/>
              </a:rPr>
              <a:t>ecep@ucar.edu</a:t>
            </a:r>
            <a:endParaRPr lang="en-US" sz="3600" dirty="0" smtClean="0"/>
          </a:p>
          <a:p>
            <a:r>
              <a:rPr lang="en-US" sz="3600" dirty="0" smtClean="0"/>
              <a:t>@ECEPNCAR</a:t>
            </a:r>
          </a:p>
          <a:p>
            <a:pPr>
              <a:lnSpc>
                <a:spcPct val="120000"/>
              </a:lnSpc>
              <a:spcAft>
                <a:spcPts val="600"/>
              </a:spcAft>
            </a:pPr>
            <a:endParaRPr lang="en-US" sz="3600" dirty="0"/>
          </a:p>
        </p:txBody>
      </p:sp>
      <p:pic>
        <p:nvPicPr>
          <p:cNvPr id="2" name="Picture 1" descr="ECEP_blue.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77716"/>
            <a:ext cx="9144000" cy="2172573"/>
          </a:xfrm>
          <a:prstGeom prst="rect">
            <a:avLst/>
          </a:prstGeom>
        </p:spPr>
      </p:pic>
      <p:sp>
        <p:nvSpPr>
          <p:cNvPr id="3" name="TextBox 2"/>
          <p:cNvSpPr txBox="1"/>
          <p:nvPr/>
        </p:nvSpPr>
        <p:spPr>
          <a:xfrm>
            <a:off x="5868322" y="384875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778288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75000"/>
                <a:lumOff val="25000"/>
              </a:schemeClr>
            </a:gs>
            <a:gs pos="49000">
              <a:srgbClr val="000000"/>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EA1E32-80FB-F840-8C53-A6735255DEE1}" type="slidenum">
              <a:rPr lang="en-US" smtClean="0"/>
              <a:t>2</a:t>
            </a:fld>
            <a:endParaRPr lang="en-US"/>
          </a:p>
        </p:txBody>
      </p:sp>
      <p:pic>
        <p:nvPicPr>
          <p:cNvPr id="3" name="Picture 2" descr="Mark_Twain_by_AF_Bradle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5317" y="0"/>
            <a:ext cx="4348683" cy="61031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p:cNvSpPr txBox="1"/>
          <p:nvPr/>
        </p:nvSpPr>
        <p:spPr>
          <a:xfrm>
            <a:off x="135467" y="1913467"/>
            <a:ext cx="4521200" cy="3139321"/>
          </a:xfrm>
          <a:prstGeom prst="rect">
            <a:avLst/>
          </a:prstGeom>
          <a:noFill/>
        </p:spPr>
        <p:txBody>
          <a:bodyPr wrap="square" rtlCol="0">
            <a:spAutoFit/>
          </a:bodyPr>
          <a:lstStyle/>
          <a:p>
            <a:pPr algn="ctr"/>
            <a:r>
              <a:rPr lang="en-US" sz="4200" dirty="0" smtClean="0">
                <a:solidFill>
                  <a:schemeClr val="bg1"/>
                </a:solidFill>
              </a:rPr>
              <a:t>“Climate is what we expect, weather is what we get”</a:t>
            </a:r>
          </a:p>
          <a:p>
            <a:pPr algn="ctr"/>
            <a:endParaRPr lang="en-US" sz="4000" dirty="0" smtClean="0">
              <a:solidFill>
                <a:schemeClr val="bg1"/>
              </a:solidFill>
            </a:endParaRPr>
          </a:p>
          <a:p>
            <a:pPr algn="ctr"/>
            <a:r>
              <a:rPr lang="en-US" sz="3200" dirty="0" smtClean="0">
                <a:solidFill>
                  <a:schemeClr val="bg1"/>
                </a:solidFill>
              </a:rPr>
              <a:t>Mark Twain</a:t>
            </a:r>
          </a:p>
        </p:txBody>
      </p:sp>
    </p:spTree>
    <p:extLst>
      <p:ext uri="{BB962C8B-B14F-4D97-AF65-F5344CB8AC3E}">
        <p14:creationId xmlns:p14="http://schemas.microsoft.com/office/powerpoint/2010/main" val="180597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a:xfrm>
            <a:off x="6639264" y="6324002"/>
            <a:ext cx="2133600" cy="365125"/>
          </a:xfrm>
        </p:spPr>
        <p:txBody>
          <a:bodyPr/>
          <a:lstStyle/>
          <a:p>
            <a:pPr>
              <a:defRPr/>
            </a:pPr>
            <a:fld id="{8DEFB567-5788-405D-B04E-E41327EAD859}" type="slidenum">
              <a:rPr lang="en-US" smtClean="0"/>
              <a:pPr>
                <a:defRPr/>
              </a:pPr>
              <a:t>3</a:t>
            </a:fld>
            <a:endParaRPr lang="en-US" dirty="0"/>
          </a:p>
        </p:txBody>
      </p:sp>
      <p:sp>
        <p:nvSpPr>
          <p:cNvPr id="15" name="TextBox 14"/>
          <p:cNvSpPr txBox="1"/>
          <p:nvPr/>
        </p:nvSpPr>
        <p:spPr>
          <a:xfrm>
            <a:off x="5912546" y="5604035"/>
            <a:ext cx="3231454" cy="830997"/>
          </a:xfrm>
          <a:prstGeom prst="rect">
            <a:avLst/>
          </a:prstGeom>
          <a:noFill/>
        </p:spPr>
        <p:txBody>
          <a:bodyPr wrap="square" rtlCol="0">
            <a:spAutoFit/>
          </a:bodyPr>
          <a:lstStyle/>
          <a:p>
            <a:pPr eaLnBrk="1" hangingPunct="1"/>
            <a:r>
              <a:rPr lang="en-US" sz="2400" i="1" dirty="0" smtClean="0"/>
              <a:t>IPCC AR5 (2014)</a:t>
            </a:r>
            <a:endParaRPr lang="en-US" sz="2400" i="1" dirty="0"/>
          </a:p>
          <a:p>
            <a:endParaRPr lang="en-US" sz="2400" i="1" dirty="0"/>
          </a:p>
        </p:txBody>
      </p:sp>
      <p:sp>
        <p:nvSpPr>
          <p:cNvPr id="2" name="Title 1"/>
          <p:cNvSpPr>
            <a:spLocks noGrp="1"/>
          </p:cNvSpPr>
          <p:nvPr>
            <p:ph type="title"/>
          </p:nvPr>
        </p:nvSpPr>
        <p:spPr/>
        <p:txBody>
          <a:bodyPr/>
          <a:lstStyle/>
          <a:p>
            <a:r>
              <a:rPr lang="en-US" dirty="0" smtClean="0"/>
              <a:t>Volatile and Changing</a:t>
            </a:r>
            <a:endParaRPr lang="en-US" dirty="0"/>
          </a:p>
        </p:txBody>
      </p:sp>
      <p:grpSp>
        <p:nvGrpSpPr>
          <p:cNvPr id="10" name="Group 9"/>
          <p:cNvGrpSpPr/>
          <p:nvPr/>
        </p:nvGrpSpPr>
        <p:grpSpPr>
          <a:xfrm>
            <a:off x="183840" y="707746"/>
            <a:ext cx="8841627" cy="5130281"/>
            <a:chOff x="183840" y="894009"/>
            <a:chExt cx="8841627" cy="5130281"/>
          </a:xfrm>
        </p:grpSpPr>
        <p:pic>
          <p:nvPicPr>
            <p:cNvPr id="7" name="Picture 6" descr="WGI_AR5_FigSPM-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4701" y="1236132"/>
              <a:ext cx="8380766" cy="4193637"/>
            </a:xfrm>
            <a:prstGeom prst="rect">
              <a:avLst/>
            </a:prstGeom>
          </p:spPr>
        </p:pic>
        <p:sp>
          <p:nvSpPr>
            <p:cNvPr id="14" name="TextBox 13"/>
            <p:cNvSpPr txBox="1"/>
            <p:nvPr/>
          </p:nvSpPr>
          <p:spPr>
            <a:xfrm rot="16200000">
              <a:off x="-1965802" y="3043651"/>
              <a:ext cx="5130281" cy="830997"/>
            </a:xfrm>
            <a:prstGeom prst="rect">
              <a:avLst/>
            </a:prstGeom>
            <a:noFill/>
          </p:spPr>
          <p:txBody>
            <a:bodyPr wrap="none" rtlCol="0">
              <a:spAutoFit/>
            </a:bodyPr>
            <a:lstStyle/>
            <a:p>
              <a:r>
                <a:rPr lang="en-US" sz="2400" dirty="0">
                  <a:latin typeface="Calibri" pitchFamily="34" charset="0"/>
                  <a:cs typeface="Calibri" pitchFamily="34" charset="0"/>
                </a:rPr>
                <a:t>Temperature </a:t>
              </a:r>
              <a:r>
                <a:rPr lang="en-US" sz="2400" dirty="0" smtClean="0">
                  <a:latin typeface="Calibri" pitchFamily="34" charset="0"/>
                  <a:cs typeface="Calibri" pitchFamily="34" charset="0"/>
                </a:rPr>
                <a:t>Anomaly (1961-1990) (</a:t>
              </a:r>
              <a:r>
                <a:rPr lang="en-US" sz="2400" baseline="30000" dirty="0" err="1">
                  <a:latin typeface="Calibri" pitchFamily="34" charset="0"/>
                  <a:cs typeface="Calibri" pitchFamily="34" charset="0"/>
                </a:rPr>
                <a:t>o</a:t>
              </a:r>
              <a:r>
                <a:rPr lang="en-US" sz="2400" dirty="0" err="1">
                  <a:latin typeface="Calibri" pitchFamily="34" charset="0"/>
                  <a:cs typeface="Calibri" pitchFamily="34" charset="0"/>
                </a:rPr>
                <a:t>C</a:t>
              </a:r>
              <a:r>
                <a:rPr lang="en-US" sz="2400" dirty="0">
                  <a:latin typeface="Calibri" pitchFamily="34" charset="0"/>
                  <a:cs typeface="Calibri" pitchFamily="34" charset="0"/>
                </a:rPr>
                <a:t>)</a:t>
              </a:r>
            </a:p>
            <a:p>
              <a:endParaRPr lang="en-US" sz="2400" i="1" dirty="0"/>
            </a:p>
          </p:txBody>
        </p:sp>
        <p:sp>
          <p:nvSpPr>
            <p:cNvPr id="9" name="TextBox 8"/>
            <p:cNvSpPr txBox="1"/>
            <p:nvPr/>
          </p:nvSpPr>
          <p:spPr>
            <a:xfrm>
              <a:off x="1320799" y="5486400"/>
              <a:ext cx="795867" cy="400110"/>
            </a:xfrm>
            <a:prstGeom prst="rect">
              <a:avLst/>
            </a:prstGeom>
            <a:noFill/>
          </p:spPr>
          <p:txBody>
            <a:bodyPr wrap="square" rtlCol="0">
              <a:spAutoFit/>
            </a:bodyPr>
            <a:lstStyle/>
            <a:p>
              <a:r>
                <a:rPr lang="en-US" sz="2000" dirty="0" smtClean="0"/>
                <a:t>1860</a:t>
              </a:r>
              <a:endParaRPr lang="en-US" sz="2000" dirty="0"/>
            </a:p>
          </p:txBody>
        </p:sp>
        <p:sp>
          <p:nvSpPr>
            <p:cNvPr id="16" name="TextBox 15"/>
            <p:cNvSpPr txBox="1"/>
            <p:nvPr/>
          </p:nvSpPr>
          <p:spPr>
            <a:xfrm>
              <a:off x="3454400" y="5486399"/>
              <a:ext cx="795867" cy="400110"/>
            </a:xfrm>
            <a:prstGeom prst="rect">
              <a:avLst/>
            </a:prstGeom>
            <a:noFill/>
          </p:spPr>
          <p:txBody>
            <a:bodyPr wrap="square" rtlCol="0">
              <a:spAutoFit/>
            </a:bodyPr>
            <a:lstStyle/>
            <a:p>
              <a:r>
                <a:rPr lang="en-US" sz="2000" dirty="0" smtClean="0"/>
                <a:t>1900</a:t>
              </a:r>
              <a:endParaRPr lang="en-US" sz="2000" dirty="0"/>
            </a:p>
          </p:txBody>
        </p:sp>
        <p:sp>
          <p:nvSpPr>
            <p:cNvPr id="17" name="TextBox 16"/>
            <p:cNvSpPr txBox="1"/>
            <p:nvPr/>
          </p:nvSpPr>
          <p:spPr>
            <a:xfrm>
              <a:off x="5638799" y="5486400"/>
              <a:ext cx="795867" cy="400110"/>
            </a:xfrm>
            <a:prstGeom prst="rect">
              <a:avLst/>
            </a:prstGeom>
            <a:noFill/>
          </p:spPr>
          <p:txBody>
            <a:bodyPr wrap="square" rtlCol="0">
              <a:spAutoFit/>
            </a:bodyPr>
            <a:lstStyle/>
            <a:p>
              <a:r>
                <a:rPr lang="en-US" sz="2000" dirty="0" smtClean="0"/>
                <a:t>1950</a:t>
              </a:r>
              <a:endParaRPr lang="en-US" sz="2000" dirty="0"/>
            </a:p>
          </p:txBody>
        </p:sp>
        <p:sp>
          <p:nvSpPr>
            <p:cNvPr id="18" name="TextBox 17"/>
            <p:cNvSpPr txBox="1"/>
            <p:nvPr/>
          </p:nvSpPr>
          <p:spPr>
            <a:xfrm>
              <a:off x="7772399" y="5486400"/>
              <a:ext cx="795867" cy="400110"/>
            </a:xfrm>
            <a:prstGeom prst="rect">
              <a:avLst/>
            </a:prstGeom>
            <a:noFill/>
          </p:spPr>
          <p:txBody>
            <a:bodyPr wrap="square" rtlCol="0">
              <a:spAutoFit/>
            </a:bodyPr>
            <a:lstStyle/>
            <a:p>
              <a:r>
                <a:rPr lang="en-US" sz="2000" dirty="0" smtClean="0"/>
                <a:t>2000</a:t>
              </a:r>
              <a:endParaRPr lang="en-US" sz="2000" dirty="0"/>
            </a:p>
          </p:txBody>
        </p:sp>
      </p:grpSp>
    </p:spTree>
    <p:extLst>
      <p:ext uri="{BB962C8B-B14F-4D97-AF65-F5344CB8AC3E}">
        <p14:creationId xmlns:p14="http://schemas.microsoft.com/office/powerpoint/2010/main" val="20060431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12721"/>
            <a:ext cx="9906000" cy="6870722"/>
            <a:chOff x="0" y="1052670"/>
            <a:chExt cx="9144000" cy="5805330"/>
          </a:xfrm>
        </p:grpSpPr>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063419"/>
              <a:ext cx="4315389" cy="3236542"/>
            </a:xfrm>
            <a:prstGeom prst="rect">
              <a:avLst/>
            </a:prstGeom>
          </p:spPr>
        </p:pic>
        <p:pic>
          <p:nvPicPr>
            <p:cNvPr id="13" name="Picture 12" descr="CycTracy Williams 2.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08341" y="1052670"/>
              <a:ext cx="4835659" cy="2961754"/>
            </a:xfrm>
            <a:prstGeom prst="rect">
              <a:avLst/>
            </a:prstGeom>
          </p:spPr>
        </p:pic>
        <p:pic>
          <p:nvPicPr>
            <p:cNvPr id="14" name="Picture 13"/>
            <p:cNvPicPr>
              <a:picLocks noChangeAspect="1"/>
            </p:cNvPicPr>
            <p:nvPr/>
          </p:nvPicPr>
          <p:blipFill>
            <a:blip r:embed="rId5"/>
            <a:stretch>
              <a:fillRect/>
            </a:stretch>
          </p:blipFill>
          <p:spPr>
            <a:xfrm>
              <a:off x="3429000" y="3644900"/>
              <a:ext cx="5715000" cy="32131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 y="4278159"/>
              <a:ext cx="3439787" cy="2579840"/>
            </a:xfrm>
            <a:prstGeom prst="rect">
              <a:avLst/>
            </a:prstGeom>
          </p:spPr>
        </p:pic>
      </p:grpSp>
      <p:sp>
        <p:nvSpPr>
          <p:cNvPr id="5" name="Slide Number Placeholder 4"/>
          <p:cNvSpPr>
            <a:spLocks noGrp="1"/>
          </p:cNvSpPr>
          <p:nvPr>
            <p:ph type="sldNum" sz="quarter" idx="12"/>
          </p:nvPr>
        </p:nvSpPr>
        <p:spPr/>
        <p:txBody>
          <a:bodyPr/>
          <a:lstStyle/>
          <a:p>
            <a:pPr>
              <a:defRPr/>
            </a:pPr>
            <a:fld id="{8DEFB567-5788-405D-B04E-E41327EAD859}" type="slidenum">
              <a:rPr lang="en-US" smtClean="0"/>
              <a:pPr>
                <a:defRPr/>
              </a:pPr>
              <a:t>4</a:t>
            </a:fld>
            <a:endParaRPr lang="en-US" dirty="0"/>
          </a:p>
        </p:txBody>
      </p:sp>
    </p:spTree>
    <p:extLst>
      <p:ext uri="{BB962C8B-B14F-4D97-AF65-F5344CB8AC3E}">
        <p14:creationId xmlns:p14="http://schemas.microsoft.com/office/powerpoint/2010/main" val="3614200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rotWithShape="1">
          <a:blip r:embed="rId3" cstate="print">
            <a:extLst>
              <a:ext uri="{28A0092B-C50C-407E-A947-70E740481C1C}">
                <a14:useLocalDpi xmlns:a14="http://schemas.microsoft.com/office/drawing/2010/main"/>
              </a:ext>
            </a:extLst>
          </a:blip>
          <a:srcRect l="6220" b="23027"/>
          <a:stretch/>
        </p:blipFill>
        <p:spPr bwMode="auto">
          <a:xfrm>
            <a:off x="660797" y="642938"/>
            <a:ext cx="8036719" cy="4714875"/>
          </a:xfrm>
          <a:prstGeom prst="rect">
            <a:avLst/>
          </a:prstGeom>
          <a:noFill/>
          <a:ln>
            <a:noFill/>
          </a:ln>
        </p:spPr>
      </p:pic>
      <p:sp>
        <p:nvSpPr>
          <p:cNvPr id="13" name="TextBox 12"/>
          <p:cNvSpPr txBox="1"/>
          <p:nvPr/>
        </p:nvSpPr>
        <p:spPr>
          <a:xfrm>
            <a:off x="8099583" y="5328573"/>
            <a:ext cx="571816" cy="326530"/>
          </a:xfrm>
          <a:prstGeom prst="rect">
            <a:avLst/>
          </a:prstGeom>
          <a:noFill/>
        </p:spPr>
        <p:txBody>
          <a:bodyPr wrap="none" lIns="64270" tIns="32135" rIns="64270" bIns="32135" rtlCol="0">
            <a:spAutoFit/>
          </a:bodyPr>
          <a:lstStyle/>
          <a:p>
            <a:r>
              <a:rPr lang="en-US" sz="1700" b="1" dirty="0">
                <a:latin typeface="Calibri" pitchFamily="34" charset="0"/>
                <a:cs typeface="Calibri" pitchFamily="34" charset="0"/>
              </a:rPr>
              <a:t>2014</a:t>
            </a:r>
          </a:p>
        </p:txBody>
      </p:sp>
      <p:sp>
        <p:nvSpPr>
          <p:cNvPr id="14" name="TextBox 13"/>
          <p:cNvSpPr txBox="1"/>
          <p:nvPr/>
        </p:nvSpPr>
        <p:spPr>
          <a:xfrm>
            <a:off x="526180" y="5304235"/>
            <a:ext cx="571816" cy="326530"/>
          </a:xfrm>
          <a:prstGeom prst="rect">
            <a:avLst/>
          </a:prstGeom>
          <a:noFill/>
        </p:spPr>
        <p:txBody>
          <a:bodyPr wrap="none" lIns="64270" tIns="32135" rIns="64270" bIns="32135" rtlCol="0">
            <a:spAutoFit/>
          </a:bodyPr>
          <a:lstStyle/>
          <a:p>
            <a:r>
              <a:rPr lang="en-US" sz="1700" b="1" dirty="0">
                <a:latin typeface="Calibri" pitchFamily="34" charset="0"/>
                <a:cs typeface="Calibri" pitchFamily="34" charset="0"/>
              </a:rPr>
              <a:t>1980</a:t>
            </a:r>
          </a:p>
        </p:txBody>
      </p:sp>
      <p:sp>
        <p:nvSpPr>
          <p:cNvPr id="15" name="TextBox 14"/>
          <p:cNvSpPr txBox="1"/>
          <p:nvPr/>
        </p:nvSpPr>
        <p:spPr>
          <a:xfrm>
            <a:off x="133274" y="991344"/>
            <a:ext cx="571816" cy="326530"/>
          </a:xfrm>
          <a:prstGeom prst="rect">
            <a:avLst/>
          </a:prstGeom>
          <a:noFill/>
        </p:spPr>
        <p:txBody>
          <a:bodyPr wrap="none" lIns="64270" tIns="32135" rIns="64270" bIns="32135" rtlCol="0">
            <a:spAutoFit/>
          </a:bodyPr>
          <a:lstStyle/>
          <a:p>
            <a:r>
              <a:rPr lang="en-US" sz="1700" b="1" dirty="0">
                <a:latin typeface="Calibri" pitchFamily="34" charset="0"/>
                <a:cs typeface="Calibri" pitchFamily="34" charset="0"/>
              </a:rPr>
              <a:t>1000</a:t>
            </a:r>
          </a:p>
        </p:txBody>
      </p:sp>
      <p:sp>
        <p:nvSpPr>
          <p:cNvPr id="16" name="TextBox 15"/>
          <p:cNvSpPr txBox="1"/>
          <p:nvPr/>
        </p:nvSpPr>
        <p:spPr>
          <a:xfrm>
            <a:off x="342175" y="5167839"/>
            <a:ext cx="240332" cy="326530"/>
          </a:xfrm>
          <a:prstGeom prst="rect">
            <a:avLst/>
          </a:prstGeom>
          <a:noFill/>
        </p:spPr>
        <p:txBody>
          <a:bodyPr wrap="none" lIns="64270" tIns="32135" rIns="64270" bIns="32135" rtlCol="0">
            <a:spAutoFit/>
          </a:bodyPr>
          <a:lstStyle/>
          <a:p>
            <a:r>
              <a:rPr lang="en-US" sz="1700" b="1" dirty="0">
                <a:latin typeface="Calibri" pitchFamily="34" charset="0"/>
                <a:cs typeface="Calibri" pitchFamily="34" charset="0"/>
              </a:rPr>
              <a:t>0</a:t>
            </a:r>
          </a:p>
        </p:txBody>
      </p:sp>
      <p:sp>
        <p:nvSpPr>
          <p:cNvPr id="17" name="TextBox 16"/>
          <p:cNvSpPr txBox="1"/>
          <p:nvPr/>
        </p:nvSpPr>
        <p:spPr>
          <a:xfrm>
            <a:off x="4835674" y="5322955"/>
            <a:ext cx="571816" cy="326530"/>
          </a:xfrm>
          <a:prstGeom prst="rect">
            <a:avLst/>
          </a:prstGeom>
          <a:noFill/>
        </p:spPr>
        <p:txBody>
          <a:bodyPr wrap="none" lIns="64270" tIns="32135" rIns="64270" bIns="32135" rtlCol="0">
            <a:spAutoFit/>
          </a:bodyPr>
          <a:lstStyle/>
          <a:p>
            <a:r>
              <a:rPr lang="en-US" sz="1700" b="1" dirty="0">
                <a:latin typeface="Calibri" pitchFamily="34" charset="0"/>
                <a:cs typeface="Calibri" pitchFamily="34" charset="0"/>
              </a:rPr>
              <a:t>2000</a:t>
            </a:r>
          </a:p>
        </p:txBody>
      </p:sp>
      <p:sp>
        <p:nvSpPr>
          <p:cNvPr id="18" name="TextBox 17"/>
          <p:cNvSpPr txBox="1"/>
          <p:nvPr/>
        </p:nvSpPr>
        <p:spPr>
          <a:xfrm>
            <a:off x="2266243" y="5310896"/>
            <a:ext cx="571816" cy="326530"/>
          </a:xfrm>
          <a:prstGeom prst="rect">
            <a:avLst/>
          </a:prstGeom>
          <a:noFill/>
        </p:spPr>
        <p:txBody>
          <a:bodyPr wrap="none" lIns="64270" tIns="32135" rIns="64270" bIns="32135" rtlCol="0">
            <a:spAutoFit/>
          </a:bodyPr>
          <a:lstStyle/>
          <a:p>
            <a:r>
              <a:rPr lang="en-US" sz="1700" b="1" dirty="0">
                <a:latin typeface="Calibri" pitchFamily="34" charset="0"/>
                <a:cs typeface="Calibri" pitchFamily="34" charset="0"/>
              </a:rPr>
              <a:t>1990</a:t>
            </a:r>
          </a:p>
        </p:txBody>
      </p:sp>
      <p:pic>
        <p:nvPicPr>
          <p:cNvPr id="4" name="Picture 3" descr="Screen Shot 2015-03-30 at 11.55.06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76725" y="904289"/>
            <a:ext cx="2054818" cy="2490233"/>
          </a:xfrm>
          <a:prstGeom prst="rect">
            <a:avLst/>
          </a:prstGeom>
        </p:spPr>
      </p:pic>
      <p:sp>
        <p:nvSpPr>
          <p:cNvPr id="5" name="Title 1"/>
          <p:cNvSpPr txBox="1">
            <a:spLocks/>
          </p:cNvSpPr>
          <p:nvPr/>
        </p:nvSpPr>
        <p:spPr>
          <a:xfrm>
            <a:off x="321475" y="59800"/>
            <a:ext cx="8516823" cy="701063"/>
          </a:xfrm>
          <a:prstGeom prst="rect">
            <a:avLst/>
          </a:prstGeom>
        </p:spPr>
        <p:txBody>
          <a:bodyPr vert="horz" lIns="64270" tIns="32135" rIns="64270" bIns="3213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400" b="1" dirty="0">
                <a:solidFill>
                  <a:srgbClr val="376092"/>
                </a:solidFill>
                <a:latin typeface="Calibri"/>
                <a:cs typeface="Calibri"/>
              </a:rPr>
              <a:t>Increasing Frequency of Natural Hazards</a:t>
            </a:r>
          </a:p>
        </p:txBody>
      </p:sp>
      <p:sp>
        <p:nvSpPr>
          <p:cNvPr id="6" name="TextBox 5"/>
          <p:cNvSpPr txBox="1"/>
          <p:nvPr/>
        </p:nvSpPr>
        <p:spPr>
          <a:xfrm>
            <a:off x="1603074" y="910829"/>
            <a:ext cx="1790208" cy="2488662"/>
          </a:xfrm>
          <a:prstGeom prst="rect">
            <a:avLst/>
          </a:prstGeom>
          <a:solidFill>
            <a:schemeClr val="bg1"/>
          </a:solidFill>
        </p:spPr>
        <p:txBody>
          <a:bodyPr wrap="square" lIns="64270" tIns="32135" rIns="64270" bIns="32135" rtlCol="0">
            <a:spAutoFit/>
          </a:bodyPr>
          <a:lstStyle/>
          <a:p>
            <a:pPr algn="l"/>
            <a:r>
              <a:rPr lang="en-US" sz="2200" dirty="0"/>
              <a:t>Geophysical</a:t>
            </a:r>
          </a:p>
          <a:p>
            <a:pPr algn="l"/>
            <a:endParaRPr lang="en-US" sz="1700" dirty="0"/>
          </a:p>
          <a:p>
            <a:pPr algn="l"/>
            <a:r>
              <a:rPr lang="en-US" sz="2200" dirty="0"/>
              <a:t>Weather</a:t>
            </a:r>
          </a:p>
          <a:p>
            <a:pPr algn="l"/>
            <a:endParaRPr lang="en-US" sz="2200" dirty="0"/>
          </a:p>
          <a:p>
            <a:pPr algn="l"/>
            <a:r>
              <a:rPr lang="en-US" sz="2200" dirty="0"/>
              <a:t>Flood</a:t>
            </a:r>
          </a:p>
          <a:p>
            <a:pPr algn="l"/>
            <a:endParaRPr lang="en-US" sz="1700" dirty="0"/>
          </a:p>
          <a:p>
            <a:pPr algn="l"/>
            <a:r>
              <a:rPr lang="en-US" sz="2200" dirty="0"/>
              <a:t>Climate</a:t>
            </a:r>
          </a:p>
          <a:p>
            <a:pPr algn="l"/>
            <a:endParaRPr lang="en-US" sz="1100" dirty="0"/>
          </a:p>
        </p:txBody>
      </p:sp>
      <p:sp>
        <p:nvSpPr>
          <p:cNvPr id="9" name="TextBox 8"/>
          <p:cNvSpPr txBox="1"/>
          <p:nvPr/>
        </p:nvSpPr>
        <p:spPr>
          <a:xfrm>
            <a:off x="7304485" y="5625709"/>
            <a:ext cx="1790208" cy="411171"/>
          </a:xfrm>
          <a:prstGeom prst="rect">
            <a:avLst/>
          </a:prstGeom>
          <a:noFill/>
        </p:spPr>
        <p:txBody>
          <a:bodyPr wrap="square" lIns="64270" tIns="32135" rIns="64270" bIns="32135" rtlCol="0">
            <a:spAutoFit/>
          </a:bodyPr>
          <a:lstStyle/>
          <a:p>
            <a:pPr algn="l"/>
            <a:r>
              <a:rPr lang="en-US" sz="2200" i="1" dirty="0"/>
              <a:t>Munich Re</a:t>
            </a:r>
          </a:p>
        </p:txBody>
      </p:sp>
      <p:sp>
        <p:nvSpPr>
          <p:cNvPr id="22" name="TextBox 21"/>
          <p:cNvSpPr txBox="1"/>
          <p:nvPr/>
        </p:nvSpPr>
        <p:spPr>
          <a:xfrm>
            <a:off x="232172" y="4336689"/>
            <a:ext cx="458890" cy="324608"/>
          </a:xfrm>
          <a:prstGeom prst="rect">
            <a:avLst/>
          </a:prstGeom>
          <a:noFill/>
        </p:spPr>
        <p:txBody>
          <a:bodyPr wrap="none" lIns="64270" tIns="32135" rIns="64270" bIns="32135" rtlCol="0">
            <a:spAutoFit/>
          </a:bodyPr>
          <a:lstStyle/>
          <a:p>
            <a:r>
              <a:rPr lang="en-US" sz="1700" b="1" dirty="0">
                <a:latin typeface="Calibri" pitchFamily="34" charset="0"/>
                <a:cs typeface="Calibri" pitchFamily="34" charset="0"/>
              </a:rPr>
              <a:t>200</a:t>
            </a:r>
          </a:p>
        </p:txBody>
      </p:sp>
      <p:sp>
        <p:nvSpPr>
          <p:cNvPr id="23" name="TextBox 22"/>
          <p:cNvSpPr txBox="1"/>
          <p:nvPr/>
        </p:nvSpPr>
        <p:spPr>
          <a:xfrm>
            <a:off x="232172" y="3482579"/>
            <a:ext cx="458890" cy="324608"/>
          </a:xfrm>
          <a:prstGeom prst="rect">
            <a:avLst/>
          </a:prstGeom>
          <a:noFill/>
        </p:spPr>
        <p:txBody>
          <a:bodyPr wrap="none" lIns="64270" tIns="32135" rIns="64270" bIns="32135" rtlCol="0">
            <a:spAutoFit/>
          </a:bodyPr>
          <a:lstStyle/>
          <a:p>
            <a:r>
              <a:rPr lang="en-US" sz="1700" b="1" dirty="0">
                <a:latin typeface="Calibri" pitchFamily="34" charset="0"/>
                <a:cs typeface="Calibri" pitchFamily="34" charset="0"/>
              </a:rPr>
              <a:t>400</a:t>
            </a:r>
          </a:p>
        </p:txBody>
      </p:sp>
      <p:sp>
        <p:nvSpPr>
          <p:cNvPr id="24" name="TextBox 23"/>
          <p:cNvSpPr txBox="1"/>
          <p:nvPr/>
        </p:nvSpPr>
        <p:spPr>
          <a:xfrm>
            <a:off x="232172" y="2675767"/>
            <a:ext cx="458890" cy="324608"/>
          </a:xfrm>
          <a:prstGeom prst="rect">
            <a:avLst/>
          </a:prstGeom>
          <a:noFill/>
        </p:spPr>
        <p:txBody>
          <a:bodyPr wrap="none" lIns="64270" tIns="32135" rIns="64270" bIns="32135" rtlCol="0">
            <a:spAutoFit/>
          </a:bodyPr>
          <a:lstStyle/>
          <a:p>
            <a:r>
              <a:rPr lang="en-US" sz="1700" b="1" dirty="0">
                <a:latin typeface="Calibri" pitchFamily="34" charset="0"/>
                <a:cs typeface="Calibri" pitchFamily="34" charset="0"/>
              </a:rPr>
              <a:t>600</a:t>
            </a:r>
          </a:p>
        </p:txBody>
      </p:sp>
      <p:sp>
        <p:nvSpPr>
          <p:cNvPr id="25" name="TextBox 24"/>
          <p:cNvSpPr txBox="1"/>
          <p:nvPr/>
        </p:nvSpPr>
        <p:spPr>
          <a:xfrm>
            <a:off x="232172" y="1821657"/>
            <a:ext cx="458890" cy="324608"/>
          </a:xfrm>
          <a:prstGeom prst="rect">
            <a:avLst/>
          </a:prstGeom>
          <a:noFill/>
        </p:spPr>
        <p:txBody>
          <a:bodyPr wrap="none" lIns="64270" tIns="32135" rIns="64270" bIns="32135" rtlCol="0">
            <a:spAutoFit/>
          </a:bodyPr>
          <a:lstStyle/>
          <a:p>
            <a:r>
              <a:rPr lang="en-US" sz="1700" b="1" dirty="0">
                <a:latin typeface="Calibri" pitchFamily="34" charset="0"/>
                <a:cs typeface="Calibri" pitchFamily="34" charset="0"/>
              </a:rPr>
              <a:t>800</a:t>
            </a:r>
          </a:p>
        </p:txBody>
      </p:sp>
      <p:sp>
        <p:nvSpPr>
          <p:cNvPr id="26" name="TextBox 25"/>
          <p:cNvSpPr txBox="1"/>
          <p:nvPr/>
        </p:nvSpPr>
        <p:spPr>
          <a:xfrm>
            <a:off x="7250908" y="5304236"/>
            <a:ext cx="568571" cy="324608"/>
          </a:xfrm>
          <a:prstGeom prst="rect">
            <a:avLst/>
          </a:prstGeom>
          <a:noFill/>
        </p:spPr>
        <p:txBody>
          <a:bodyPr wrap="none" lIns="64270" tIns="32135" rIns="64270" bIns="32135" rtlCol="0">
            <a:spAutoFit/>
          </a:bodyPr>
          <a:lstStyle/>
          <a:p>
            <a:r>
              <a:rPr lang="en-US" sz="1700" b="1" dirty="0">
                <a:latin typeface="Calibri" pitchFamily="34" charset="0"/>
                <a:cs typeface="Calibri" pitchFamily="34" charset="0"/>
              </a:rPr>
              <a:t>2010</a:t>
            </a:r>
          </a:p>
        </p:txBody>
      </p:sp>
    </p:spTree>
    <p:extLst>
      <p:ext uri="{BB962C8B-B14F-4D97-AF65-F5344CB8AC3E}">
        <p14:creationId xmlns:p14="http://schemas.microsoft.com/office/powerpoint/2010/main" val="1052324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Understanding Risk</a:t>
            </a:r>
            <a:endParaRPr lang="en-US" dirty="0"/>
          </a:p>
        </p:txBody>
      </p:sp>
      <p:sp>
        <p:nvSpPr>
          <p:cNvPr id="4" name="Content Placeholder 3"/>
          <p:cNvSpPr>
            <a:spLocks noGrp="1"/>
          </p:cNvSpPr>
          <p:nvPr>
            <p:ph idx="1"/>
          </p:nvPr>
        </p:nvSpPr>
        <p:spPr/>
        <p:txBody>
          <a:bodyPr>
            <a:normAutofit/>
          </a:bodyPr>
          <a:lstStyle/>
          <a:p>
            <a:r>
              <a:rPr lang="en-US" dirty="0" smtClean="0"/>
              <a:t>1 in 100  return period = 1% per year</a:t>
            </a:r>
          </a:p>
          <a:p>
            <a:r>
              <a:rPr lang="en-US" dirty="0" smtClean="0"/>
              <a:t>ALSO = 27% chance in </a:t>
            </a:r>
            <a:r>
              <a:rPr lang="en-US" dirty="0"/>
              <a:t>3</a:t>
            </a:r>
            <a:r>
              <a:rPr lang="en-US" dirty="0" smtClean="0"/>
              <a:t>0 years!</a:t>
            </a:r>
          </a:p>
          <a:p>
            <a:endParaRPr lang="en-US" dirty="0" smtClean="0"/>
          </a:p>
          <a:p>
            <a:r>
              <a:rPr lang="en-US" b="1" dirty="0" smtClean="0"/>
              <a:t>OR 13% of twice in 100 years</a:t>
            </a:r>
            <a:endParaRPr lang="en-US" dirty="0" smtClean="0"/>
          </a:p>
          <a:p>
            <a:r>
              <a:rPr lang="en-US" dirty="0" smtClean="0"/>
              <a:t>What is your realistic risk tolerance?</a:t>
            </a:r>
          </a:p>
        </p:txBody>
      </p:sp>
      <p:grpSp>
        <p:nvGrpSpPr>
          <p:cNvPr id="40" name="Group 39"/>
          <p:cNvGrpSpPr/>
          <p:nvPr/>
        </p:nvGrpSpPr>
        <p:grpSpPr>
          <a:xfrm>
            <a:off x="807185" y="2467417"/>
            <a:ext cx="6383791" cy="688621"/>
            <a:chOff x="829737" y="3276602"/>
            <a:chExt cx="6383791" cy="688621"/>
          </a:xfrm>
        </p:grpSpPr>
        <p:grpSp>
          <p:nvGrpSpPr>
            <p:cNvPr id="11" name="Group 10"/>
            <p:cNvGrpSpPr/>
            <p:nvPr/>
          </p:nvGrpSpPr>
          <p:grpSpPr>
            <a:xfrm>
              <a:off x="829737" y="3276602"/>
              <a:ext cx="1981197" cy="688621"/>
              <a:chOff x="970848" y="2895601"/>
              <a:chExt cx="1981197" cy="688621"/>
            </a:xfrm>
          </p:grpSpPr>
          <p:pic>
            <p:nvPicPr>
              <p:cNvPr id="2" name="Picture 1" descr="House-flood-cartoon2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0848" y="2895601"/>
                <a:ext cx="688621" cy="688621"/>
              </a:xfrm>
              <a:prstGeom prst="rect">
                <a:avLst/>
              </a:prstGeom>
            </p:spPr>
          </p:pic>
          <p:pic>
            <p:nvPicPr>
              <p:cNvPr id="6" name="Picture 5" descr="House-flood-cartoon2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17136" y="2895601"/>
                <a:ext cx="688621" cy="688621"/>
              </a:xfrm>
              <a:prstGeom prst="rect">
                <a:avLst/>
              </a:prstGeom>
            </p:spPr>
          </p:pic>
          <p:pic>
            <p:nvPicPr>
              <p:cNvPr id="7" name="Picture 6" descr="House-flood-cartoon2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63424" y="2895601"/>
                <a:ext cx="688621" cy="688621"/>
              </a:xfrm>
              <a:prstGeom prst="rect">
                <a:avLst/>
              </a:prstGeom>
            </p:spPr>
          </p:pic>
        </p:grpSp>
        <p:grpSp>
          <p:nvGrpSpPr>
            <p:cNvPr id="39" name="Group 38"/>
            <p:cNvGrpSpPr/>
            <p:nvPr/>
          </p:nvGrpSpPr>
          <p:grpSpPr>
            <a:xfrm>
              <a:off x="2857118" y="3318935"/>
              <a:ext cx="4356410" cy="547509"/>
              <a:chOff x="2857118" y="3894666"/>
              <a:chExt cx="4356410" cy="547509"/>
            </a:xfrm>
          </p:grpSpPr>
          <p:pic>
            <p:nvPicPr>
              <p:cNvPr id="18" name="Picture 17" descr="stock-vector-funny-house-cartoon-illustration-85667476.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57118" y="3894666"/>
                <a:ext cx="465149" cy="519287"/>
              </a:xfrm>
              <a:prstGeom prst="rect">
                <a:avLst/>
              </a:prstGeom>
            </p:spPr>
          </p:pic>
          <p:pic>
            <p:nvPicPr>
              <p:cNvPr id="19" name="Picture 18" descr="stock-vector-funny-house-cartoon-illustration-85667476.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33932" y="3894666"/>
                <a:ext cx="465149" cy="519287"/>
              </a:xfrm>
              <a:prstGeom prst="rect">
                <a:avLst/>
              </a:prstGeom>
            </p:spPr>
          </p:pic>
          <p:pic>
            <p:nvPicPr>
              <p:cNvPr id="20" name="Picture 19" descr="stock-vector-funny-house-cartoon-illustration-85667476.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07923" y="3922888"/>
                <a:ext cx="465149" cy="519287"/>
              </a:xfrm>
              <a:prstGeom prst="rect">
                <a:avLst/>
              </a:prstGeom>
            </p:spPr>
          </p:pic>
          <p:pic>
            <p:nvPicPr>
              <p:cNvPr id="21" name="Picture 20" descr="stock-vector-funny-house-cartoon-illustration-85667476.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56515" y="3922888"/>
                <a:ext cx="465149" cy="519287"/>
              </a:xfrm>
              <a:prstGeom prst="rect">
                <a:avLst/>
              </a:prstGeom>
            </p:spPr>
          </p:pic>
          <p:pic>
            <p:nvPicPr>
              <p:cNvPr id="22" name="Picture 21" descr="stock-vector-funny-house-cartoon-illustration-85667476.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90996" y="3922888"/>
                <a:ext cx="465149" cy="519287"/>
              </a:xfrm>
              <a:prstGeom prst="rect">
                <a:avLst/>
              </a:prstGeom>
            </p:spPr>
          </p:pic>
          <p:pic>
            <p:nvPicPr>
              <p:cNvPr id="23" name="Picture 22" descr="stock-vector-funny-house-cartoon-illustration-85667476.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25477" y="3922888"/>
                <a:ext cx="465149" cy="519287"/>
              </a:xfrm>
              <a:prstGeom prst="rect">
                <a:avLst/>
              </a:prstGeom>
            </p:spPr>
          </p:pic>
          <p:pic>
            <p:nvPicPr>
              <p:cNvPr id="32" name="Picture 31" descr="stock-vector-funny-house-cartoon-illustration-85667476.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48379" y="3922888"/>
                <a:ext cx="465149" cy="519287"/>
              </a:xfrm>
              <a:prstGeom prst="rect">
                <a:avLst/>
              </a:prstGeom>
            </p:spPr>
          </p:pic>
        </p:grpSp>
      </p:grpSp>
    </p:spTree>
    <p:extLst>
      <p:ext uri="{BB962C8B-B14F-4D97-AF65-F5344CB8AC3E}">
        <p14:creationId xmlns:p14="http://schemas.microsoft.com/office/powerpoint/2010/main" val="3984407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EA1E32-80FB-F840-8C53-A6735255DEE1}" type="slidenum">
              <a:rPr lang="en-US" smtClean="0"/>
              <a:t>7</a:t>
            </a:fld>
            <a:endParaRPr lang="en-US"/>
          </a:p>
        </p:txBody>
      </p:sp>
      <p:pic>
        <p:nvPicPr>
          <p:cNvPr id="5" name="Picture 4" descr="Tellico-dam-dike-tn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418412"/>
            <a:ext cx="4570261" cy="3427697"/>
          </a:xfrm>
          <a:prstGeom prst="rect">
            <a:avLst/>
          </a:prstGeom>
        </p:spPr>
      </p:pic>
      <p:pic>
        <p:nvPicPr>
          <p:cNvPr id="6" name="Picture 5" descr="Water_flows_from_Missouri_River_over_levee_L-550.jpg"/>
          <p:cNvPicPr>
            <a:picLocks noChangeAspect="1"/>
          </p:cNvPicPr>
          <p:nvPr/>
        </p:nvPicPr>
        <p:blipFill rotWithShape="1">
          <a:blip r:embed="rId4" cstate="print">
            <a:extLst>
              <a:ext uri="{28A0092B-C50C-407E-A947-70E740481C1C}">
                <a14:useLocalDpi xmlns:a14="http://schemas.microsoft.com/office/drawing/2010/main"/>
              </a:ext>
            </a:extLst>
          </a:blip>
          <a:srcRect r="-468"/>
          <a:stretch/>
        </p:blipFill>
        <p:spPr>
          <a:xfrm>
            <a:off x="4567311" y="1418417"/>
            <a:ext cx="5203593" cy="3439429"/>
          </a:xfrm>
          <a:prstGeom prst="rect">
            <a:avLst/>
          </a:prstGeom>
        </p:spPr>
      </p:pic>
      <p:sp>
        <p:nvSpPr>
          <p:cNvPr id="7" name="TextBox 6"/>
          <p:cNvSpPr txBox="1"/>
          <p:nvPr/>
        </p:nvSpPr>
        <p:spPr>
          <a:xfrm>
            <a:off x="1010463" y="2809583"/>
            <a:ext cx="7314273" cy="646331"/>
          </a:xfrm>
          <a:prstGeom prst="rect">
            <a:avLst/>
          </a:prstGeom>
          <a:solidFill>
            <a:schemeClr val="bg1"/>
          </a:solidFill>
        </p:spPr>
        <p:txBody>
          <a:bodyPr wrap="square" rtlCol="0" anchor="ctr" anchorCtr="1">
            <a:spAutoFit/>
          </a:bodyPr>
          <a:lstStyle/>
          <a:p>
            <a:r>
              <a:rPr lang="en-US" sz="3600" b="1" dirty="0" smtClean="0">
                <a:solidFill>
                  <a:srgbClr val="FF0000"/>
                </a:solidFill>
                <a:latin typeface="Rockwell Extra Bold"/>
                <a:cs typeface="Rockwell Extra Bold"/>
              </a:rPr>
              <a:t>Resistance ≠ Resilience</a:t>
            </a:r>
            <a:endParaRPr lang="en-US" sz="3600" b="1" dirty="0">
              <a:solidFill>
                <a:srgbClr val="FF0000"/>
              </a:solidFill>
              <a:latin typeface="Rockwell Extra Bold"/>
              <a:cs typeface="Rockwell Extra Bold"/>
            </a:endParaRPr>
          </a:p>
        </p:txBody>
      </p:sp>
    </p:spTree>
    <p:extLst>
      <p:ext uri="{BB962C8B-B14F-4D97-AF65-F5344CB8AC3E}">
        <p14:creationId xmlns:p14="http://schemas.microsoft.com/office/powerpoint/2010/main" val="2818898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CEA1E32-80FB-F840-8C53-A6735255DEE1}" type="slidenum">
              <a:rPr lang="en-US" smtClean="0"/>
              <a:t>8</a:t>
            </a:fld>
            <a:endParaRPr lang="en-US"/>
          </a:p>
        </p:txBody>
      </p:sp>
      <p:grpSp>
        <p:nvGrpSpPr>
          <p:cNvPr id="21" name="Group 20"/>
          <p:cNvGrpSpPr/>
          <p:nvPr/>
        </p:nvGrpSpPr>
        <p:grpSpPr>
          <a:xfrm>
            <a:off x="1613035" y="1372065"/>
            <a:ext cx="4950344" cy="3532136"/>
            <a:chOff x="1232951" y="815822"/>
            <a:chExt cx="6887839" cy="4932012"/>
          </a:xfrm>
        </p:grpSpPr>
        <p:sp>
          <p:nvSpPr>
            <p:cNvPr id="11" name="Freeform 10"/>
            <p:cNvSpPr/>
            <p:nvPr/>
          </p:nvSpPr>
          <p:spPr>
            <a:xfrm>
              <a:off x="2030197" y="2048825"/>
              <a:ext cx="1585223" cy="1038318"/>
            </a:xfrm>
            <a:custGeom>
              <a:avLst/>
              <a:gdLst>
                <a:gd name="connsiteX0" fmla="*/ 0 w 1585223"/>
                <a:gd name="connsiteY0" fmla="*/ 287391 h 1038318"/>
                <a:gd name="connsiteX1" fmla="*/ 361542 w 1585223"/>
                <a:gd name="connsiteY1" fmla="*/ 296662 h 1038318"/>
                <a:gd name="connsiteX2" fmla="*/ 574760 w 1585223"/>
                <a:gd name="connsiteY2" fmla="*/ 343015 h 1038318"/>
                <a:gd name="connsiteX3" fmla="*/ 852869 w 1585223"/>
                <a:gd name="connsiteY3" fmla="*/ 528429 h 1038318"/>
                <a:gd name="connsiteX4" fmla="*/ 1038275 w 1585223"/>
                <a:gd name="connsiteY4" fmla="*/ 723114 h 1038318"/>
                <a:gd name="connsiteX5" fmla="*/ 1242222 w 1585223"/>
                <a:gd name="connsiteY5" fmla="*/ 954882 h 1038318"/>
                <a:gd name="connsiteX6" fmla="*/ 1288573 w 1585223"/>
                <a:gd name="connsiteY6" fmla="*/ 1038318 h 1038318"/>
                <a:gd name="connsiteX7" fmla="*/ 1585223 w 1585223"/>
                <a:gd name="connsiteY7" fmla="*/ 611866 h 1038318"/>
                <a:gd name="connsiteX8" fmla="*/ 1195870 w 1585223"/>
                <a:gd name="connsiteY8" fmla="*/ 370828 h 1038318"/>
                <a:gd name="connsiteX9" fmla="*/ 889950 w 1585223"/>
                <a:gd name="connsiteY9" fmla="*/ 120519 h 1038318"/>
                <a:gd name="connsiteX10" fmla="*/ 593300 w 1585223"/>
                <a:gd name="connsiteY10" fmla="*/ 37082 h 1038318"/>
                <a:gd name="connsiteX11" fmla="*/ 426435 w 1585223"/>
                <a:gd name="connsiteY11" fmla="*/ 0 h 1038318"/>
                <a:gd name="connsiteX12" fmla="*/ 194677 w 1585223"/>
                <a:gd name="connsiteY12" fmla="*/ 37082 h 1038318"/>
                <a:gd name="connsiteX13" fmla="*/ 148325 w 1585223"/>
                <a:gd name="connsiteY13" fmla="*/ 55624 h 1038318"/>
                <a:gd name="connsiteX14" fmla="*/ 0 w 1585223"/>
                <a:gd name="connsiteY14" fmla="*/ 287391 h 1038318"/>
                <a:gd name="connsiteX0" fmla="*/ 0 w 1585223"/>
                <a:gd name="connsiteY0" fmla="*/ 287391 h 1038318"/>
                <a:gd name="connsiteX1" fmla="*/ 361542 w 1585223"/>
                <a:gd name="connsiteY1" fmla="*/ 296662 h 1038318"/>
                <a:gd name="connsiteX2" fmla="*/ 574760 w 1585223"/>
                <a:gd name="connsiteY2" fmla="*/ 343015 h 1038318"/>
                <a:gd name="connsiteX3" fmla="*/ 852869 w 1585223"/>
                <a:gd name="connsiteY3" fmla="*/ 528429 h 1038318"/>
                <a:gd name="connsiteX4" fmla="*/ 1038275 w 1585223"/>
                <a:gd name="connsiteY4" fmla="*/ 723114 h 1038318"/>
                <a:gd name="connsiteX5" fmla="*/ 1242222 w 1585223"/>
                <a:gd name="connsiteY5" fmla="*/ 954882 h 1038318"/>
                <a:gd name="connsiteX6" fmla="*/ 1288573 w 1585223"/>
                <a:gd name="connsiteY6" fmla="*/ 1038318 h 1038318"/>
                <a:gd name="connsiteX7" fmla="*/ 1585223 w 1585223"/>
                <a:gd name="connsiteY7" fmla="*/ 611866 h 1038318"/>
                <a:gd name="connsiteX8" fmla="*/ 1242221 w 1585223"/>
                <a:gd name="connsiteY8" fmla="*/ 343016 h 1038318"/>
                <a:gd name="connsiteX9" fmla="*/ 889950 w 1585223"/>
                <a:gd name="connsiteY9" fmla="*/ 120519 h 1038318"/>
                <a:gd name="connsiteX10" fmla="*/ 593300 w 1585223"/>
                <a:gd name="connsiteY10" fmla="*/ 37082 h 1038318"/>
                <a:gd name="connsiteX11" fmla="*/ 426435 w 1585223"/>
                <a:gd name="connsiteY11" fmla="*/ 0 h 1038318"/>
                <a:gd name="connsiteX12" fmla="*/ 194677 w 1585223"/>
                <a:gd name="connsiteY12" fmla="*/ 37082 h 1038318"/>
                <a:gd name="connsiteX13" fmla="*/ 148325 w 1585223"/>
                <a:gd name="connsiteY13" fmla="*/ 55624 h 1038318"/>
                <a:gd name="connsiteX14" fmla="*/ 0 w 1585223"/>
                <a:gd name="connsiteY14" fmla="*/ 287391 h 103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5223" h="1038318">
                  <a:moveTo>
                    <a:pt x="0" y="287391"/>
                  </a:moveTo>
                  <a:lnTo>
                    <a:pt x="361542" y="296662"/>
                  </a:lnTo>
                  <a:lnTo>
                    <a:pt x="574760" y="343015"/>
                  </a:lnTo>
                  <a:lnTo>
                    <a:pt x="852869" y="528429"/>
                  </a:lnTo>
                  <a:lnTo>
                    <a:pt x="1038275" y="723114"/>
                  </a:lnTo>
                  <a:lnTo>
                    <a:pt x="1242222" y="954882"/>
                  </a:lnTo>
                  <a:lnTo>
                    <a:pt x="1288573" y="1038318"/>
                  </a:lnTo>
                  <a:lnTo>
                    <a:pt x="1585223" y="611866"/>
                  </a:lnTo>
                  <a:lnTo>
                    <a:pt x="1242221" y="343016"/>
                  </a:lnTo>
                  <a:lnTo>
                    <a:pt x="889950" y="120519"/>
                  </a:lnTo>
                  <a:lnTo>
                    <a:pt x="593300" y="37082"/>
                  </a:lnTo>
                  <a:lnTo>
                    <a:pt x="426435" y="0"/>
                  </a:lnTo>
                  <a:lnTo>
                    <a:pt x="194677" y="37082"/>
                  </a:lnTo>
                  <a:lnTo>
                    <a:pt x="148325" y="55624"/>
                  </a:lnTo>
                  <a:lnTo>
                    <a:pt x="0" y="287391"/>
                  </a:lnTo>
                  <a:close/>
                </a:path>
              </a:pathLst>
            </a:custGeom>
            <a:gradFill flip="none" rotWithShape="1">
              <a:gsLst>
                <a:gs pos="43000">
                  <a:srgbClr val="008000"/>
                </a:gs>
                <a:gs pos="99000">
                  <a:srgbClr val="008000"/>
                </a:gs>
                <a:gs pos="95000">
                  <a:schemeClr val="tx1">
                    <a:lumMod val="85000"/>
                    <a:lumOff val="15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1399816" y="3708280"/>
              <a:ext cx="1084627" cy="750926"/>
            </a:xfrm>
            <a:custGeom>
              <a:avLst/>
              <a:gdLst>
                <a:gd name="connsiteX0" fmla="*/ 0 w 1084627"/>
                <a:gd name="connsiteY0" fmla="*/ 435723 h 750926"/>
                <a:gd name="connsiteX1" fmla="*/ 166866 w 1084627"/>
                <a:gd name="connsiteY1" fmla="*/ 611866 h 750926"/>
                <a:gd name="connsiteX2" fmla="*/ 343002 w 1084627"/>
                <a:gd name="connsiteY2" fmla="*/ 750926 h 750926"/>
                <a:gd name="connsiteX3" fmla="*/ 602571 w 1084627"/>
                <a:gd name="connsiteY3" fmla="*/ 704573 h 750926"/>
                <a:gd name="connsiteX4" fmla="*/ 852869 w 1084627"/>
                <a:gd name="connsiteY4" fmla="*/ 667490 h 750926"/>
                <a:gd name="connsiteX5" fmla="*/ 1084627 w 1084627"/>
                <a:gd name="connsiteY5" fmla="*/ 593325 h 750926"/>
                <a:gd name="connsiteX6" fmla="*/ 862139 w 1084627"/>
                <a:gd name="connsiteY6" fmla="*/ 584054 h 750926"/>
                <a:gd name="connsiteX7" fmla="*/ 621111 w 1084627"/>
                <a:gd name="connsiteY7" fmla="*/ 528430 h 750926"/>
                <a:gd name="connsiteX8" fmla="*/ 352272 w 1084627"/>
                <a:gd name="connsiteY8" fmla="*/ 435723 h 750926"/>
                <a:gd name="connsiteX9" fmla="*/ 157596 w 1084627"/>
                <a:gd name="connsiteY9" fmla="*/ 250309 h 750926"/>
                <a:gd name="connsiteX10" fmla="*/ 64893 w 1084627"/>
                <a:gd name="connsiteY10" fmla="*/ 101978 h 750926"/>
                <a:gd name="connsiteX11" fmla="*/ 18541 w 1084627"/>
                <a:gd name="connsiteY11" fmla="*/ 0 h 750926"/>
                <a:gd name="connsiteX12" fmla="*/ 18541 w 1084627"/>
                <a:gd name="connsiteY12" fmla="*/ 176143 h 750926"/>
                <a:gd name="connsiteX13" fmla="*/ 18541 w 1084627"/>
                <a:gd name="connsiteY13" fmla="*/ 324474 h 750926"/>
                <a:gd name="connsiteX14" fmla="*/ 0 w 1084627"/>
                <a:gd name="connsiteY14" fmla="*/ 435723 h 75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4627" h="750926">
                  <a:moveTo>
                    <a:pt x="0" y="435723"/>
                  </a:moveTo>
                  <a:lnTo>
                    <a:pt x="166866" y="611866"/>
                  </a:lnTo>
                  <a:lnTo>
                    <a:pt x="343002" y="750926"/>
                  </a:lnTo>
                  <a:lnTo>
                    <a:pt x="602571" y="704573"/>
                  </a:lnTo>
                  <a:lnTo>
                    <a:pt x="852869" y="667490"/>
                  </a:lnTo>
                  <a:lnTo>
                    <a:pt x="1084627" y="593325"/>
                  </a:lnTo>
                  <a:lnTo>
                    <a:pt x="862139" y="584054"/>
                  </a:lnTo>
                  <a:lnTo>
                    <a:pt x="621111" y="528430"/>
                  </a:lnTo>
                  <a:lnTo>
                    <a:pt x="352272" y="435723"/>
                  </a:lnTo>
                  <a:lnTo>
                    <a:pt x="157596" y="250309"/>
                  </a:lnTo>
                  <a:lnTo>
                    <a:pt x="64893" y="101978"/>
                  </a:lnTo>
                  <a:lnTo>
                    <a:pt x="18541" y="0"/>
                  </a:lnTo>
                  <a:lnTo>
                    <a:pt x="18541" y="176143"/>
                  </a:lnTo>
                  <a:lnTo>
                    <a:pt x="18541" y="324474"/>
                  </a:lnTo>
                  <a:lnTo>
                    <a:pt x="0" y="435723"/>
                  </a:lnTo>
                  <a:close/>
                </a:path>
              </a:pathLst>
            </a:custGeom>
            <a:gradFill flip="none" rotWithShape="1">
              <a:gsLst>
                <a:gs pos="0">
                  <a:srgbClr val="008000"/>
                </a:gs>
                <a:gs pos="100000">
                  <a:srgbClr val="FFFFFF"/>
                </a:gs>
                <a:gs pos="99000">
                  <a:schemeClr val="tx1">
                    <a:lumMod val="65000"/>
                    <a:lumOff val="35000"/>
                  </a:schemeClr>
                </a:gs>
              </a:gsLst>
              <a:path path="circle">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1232951" y="2104449"/>
              <a:ext cx="917760" cy="2058095"/>
            </a:xfrm>
            <a:custGeom>
              <a:avLst/>
              <a:gdLst>
                <a:gd name="connsiteX0" fmla="*/ 917760 w 917760"/>
                <a:gd name="connsiteY0" fmla="*/ 0 h 2058095"/>
                <a:gd name="connsiteX1" fmla="*/ 574759 w 917760"/>
                <a:gd name="connsiteY1" fmla="*/ 139060 h 2058095"/>
                <a:gd name="connsiteX2" fmla="*/ 352272 w 917760"/>
                <a:gd name="connsiteY2" fmla="*/ 324474 h 2058095"/>
                <a:gd name="connsiteX3" fmla="*/ 111244 w 917760"/>
                <a:gd name="connsiteY3" fmla="*/ 648949 h 2058095"/>
                <a:gd name="connsiteX4" fmla="*/ 18541 w 917760"/>
                <a:gd name="connsiteY4" fmla="*/ 889987 h 2058095"/>
                <a:gd name="connsiteX5" fmla="*/ 0 w 917760"/>
                <a:gd name="connsiteY5" fmla="*/ 1603831 h 2058095"/>
                <a:gd name="connsiteX6" fmla="*/ 55622 w 917760"/>
                <a:gd name="connsiteY6" fmla="*/ 1844869 h 2058095"/>
                <a:gd name="connsiteX7" fmla="*/ 176136 w 917760"/>
                <a:gd name="connsiteY7" fmla="*/ 2058095 h 2058095"/>
                <a:gd name="connsiteX8" fmla="*/ 185406 w 917760"/>
                <a:gd name="connsiteY8" fmla="*/ 1511124 h 2058095"/>
                <a:gd name="connsiteX9" fmla="*/ 241028 w 917760"/>
                <a:gd name="connsiteY9" fmla="*/ 1140296 h 2058095"/>
                <a:gd name="connsiteX10" fmla="*/ 407894 w 917760"/>
                <a:gd name="connsiteY10" fmla="*/ 760197 h 2058095"/>
                <a:gd name="connsiteX11" fmla="*/ 556218 w 917760"/>
                <a:gd name="connsiteY11" fmla="*/ 509888 h 2058095"/>
                <a:gd name="connsiteX12" fmla="*/ 806517 w 917760"/>
                <a:gd name="connsiteY12" fmla="*/ 176143 h 2058095"/>
                <a:gd name="connsiteX13" fmla="*/ 917760 w 917760"/>
                <a:gd name="connsiteY13" fmla="*/ 0 h 205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7760" h="2058095">
                  <a:moveTo>
                    <a:pt x="917760" y="0"/>
                  </a:moveTo>
                  <a:lnTo>
                    <a:pt x="574759" y="139060"/>
                  </a:lnTo>
                  <a:lnTo>
                    <a:pt x="352272" y="324474"/>
                  </a:lnTo>
                  <a:lnTo>
                    <a:pt x="111244" y="648949"/>
                  </a:lnTo>
                  <a:lnTo>
                    <a:pt x="18541" y="889987"/>
                  </a:lnTo>
                  <a:lnTo>
                    <a:pt x="0" y="1603831"/>
                  </a:lnTo>
                  <a:lnTo>
                    <a:pt x="55622" y="1844869"/>
                  </a:lnTo>
                  <a:lnTo>
                    <a:pt x="176136" y="2058095"/>
                  </a:lnTo>
                  <a:lnTo>
                    <a:pt x="185406" y="1511124"/>
                  </a:lnTo>
                  <a:lnTo>
                    <a:pt x="241028" y="1140296"/>
                  </a:lnTo>
                  <a:lnTo>
                    <a:pt x="407894" y="760197"/>
                  </a:lnTo>
                  <a:lnTo>
                    <a:pt x="556218" y="509888"/>
                  </a:lnTo>
                  <a:lnTo>
                    <a:pt x="806517" y="176143"/>
                  </a:lnTo>
                  <a:lnTo>
                    <a:pt x="917760" y="0"/>
                  </a:lnTo>
                  <a:close/>
                </a:path>
              </a:pathLst>
            </a:cu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5348968" y="815822"/>
              <a:ext cx="1622304" cy="435722"/>
            </a:xfrm>
            <a:custGeom>
              <a:avLst/>
              <a:gdLst>
                <a:gd name="connsiteX0" fmla="*/ 0 w 1622304"/>
                <a:gd name="connsiteY0" fmla="*/ 343015 h 435722"/>
                <a:gd name="connsiteX1" fmla="*/ 435704 w 1622304"/>
                <a:gd name="connsiteY1" fmla="*/ 37082 h 435722"/>
                <a:gd name="connsiteX2" fmla="*/ 843598 w 1622304"/>
                <a:gd name="connsiteY2" fmla="*/ 0 h 435722"/>
                <a:gd name="connsiteX3" fmla="*/ 1251491 w 1622304"/>
                <a:gd name="connsiteY3" fmla="*/ 37082 h 435722"/>
                <a:gd name="connsiteX4" fmla="*/ 1399816 w 1622304"/>
                <a:gd name="connsiteY4" fmla="*/ 194684 h 435722"/>
                <a:gd name="connsiteX5" fmla="*/ 1622304 w 1622304"/>
                <a:gd name="connsiteY5" fmla="*/ 426452 h 435722"/>
                <a:gd name="connsiteX6" fmla="*/ 1594493 w 1622304"/>
                <a:gd name="connsiteY6" fmla="*/ 435722 h 435722"/>
                <a:gd name="connsiteX7" fmla="*/ 1362735 w 1622304"/>
                <a:gd name="connsiteY7" fmla="*/ 343015 h 435722"/>
                <a:gd name="connsiteX8" fmla="*/ 1056815 w 1622304"/>
                <a:gd name="connsiteY8" fmla="*/ 305933 h 435722"/>
                <a:gd name="connsiteX9" fmla="*/ 574759 w 1622304"/>
                <a:gd name="connsiteY9" fmla="*/ 250308 h 435722"/>
                <a:gd name="connsiteX10" fmla="*/ 166865 w 1622304"/>
                <a:gd name="connsiteY10" fmla="*/ 287391 h 435722"/>
                <a:gd name="connsiteX11" fmla="*/ 74162 w 1622304"/>
                <a:gd name="connsiteY11" fmla="*/ 333745 h 43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2304" h="435722">
                  <a:moveTo>
                    <a:pt x="0" y="343015"/>
                  </a:moveTo>
                  <a:lnTo>
                    <a:pt x="435704" y="37082"/>
                  </a:lnTo>
                  <a:lnTo>
                    <a:pt x="843598" y="0"/>
                  </a:lnTo>
                  <a:lnTo>
                    <a:pt x="1251491" y="37082"/>
                  </a:lnTo>
                  <a:lnTo>
                    <a:pt x="1399816" y="194684"/>
                  </a:lnTo>
                  <a:lnTo>
                    <a:pt x="1622304" y="426452"/>
                  </a:lnTo>
                  <a:lnTo>
                    <a:pt x="1594493" y="435722"/>
                  </a:lnTo>
                  <a:lnTo>
                    <a:pt x="1362735" y="343015"/>
                  </a:lnTo>
                  <a:lnTo>
                    <a:pt x="1056815" y="305933"/>
                  </a:lnTo>
                  <a:lnTo>
                    <a:pt x="574759" y="250308"/>
                  </a:lnTo>
                  <a:lnTo>
                    <a:pt x="166865" y="287391"/>
                  </a:lnTo>
                  <a:lnTo>
                    <a:pt x="74162" y="333745"/>
                  </a:lnTo>
                </a:path>
              </a:pathLst>
            </a:custGeom>
            <a:gradFill flip="none" rotWithShape="1">
              <a:gsLst>
                <a:gs pos="48000">
                  <a:srgbClr val="008000"/>
                </a:gs>
                <a:gs pos="100000">
                  <a:srgbClr val="FFFFFF"/>
                </a:gs>
                <a:gs pos="98000">
                  <a:schemeClr val="tx1">
                    <a:lumMod val="75000"/>
                    <a:lumOff val="25000"/>
                  </a:schemeClr>
                </a:gs>
              </a:gsLst>
              <a:path path="rect">
                <a:fillToRect l="50000" t="50000" r="50000" b="50000"/>
              </a:path>
              <a:tileRect/>
            </a:gradFill>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3633961" y="2994436"/>
              <a:ext cx="2688389" cy="2753398"/>
            </a:xfrm>
            <a:custGeom>
              <a:avLst/>
              <a:gdLst>
                <a:gd name="connsiteX0" fmla="*/ 296650 w 2688389"/>
                <a:gd name="connsiteY0" fmla="*/ 0 h 2753398"/>
                <a:gd name="connsiteX1" fmla="*/ 185406 w 2688389"/>
                <a:gd name="connsiteY1" fmla="*/ 278121 h 2753398"/>
                <a:gd name="connsiteX2" fmla="*/ 0 w 2688389"/>
                <a:gd name="connsiteY2" fmla="*/ 500618 h 2753398"/>
                <a:gd name="connsiteX3" fmla="*/ 222487 w 2688389"/>
                <a:gd name="connsiteY3" fmla="*/ 732385 h 2753398"/>
                <a:gd name="connsiteX4" fmla="*/ 565488 w 2688389"/>
                <a:gd name="connsiteY4" fmla="*/ 1149567 h 2753398"/>
                <a:gd name="connsiteX5" fmla="*/ 899220 w 2688389"/>
                <a:gd name="connsiteY5" fmla="*/ 1622372 h 2753398"/>
                <a:gd name="connsiteX6" fmla="*/ 1260762 w 2688389"/>
                <a:gd name="connsiteY6" fmla="*/ 1993200 h 2753398"/>
                <a:gd name="connsiteX7" fmla="*/ 1650115 w 2688389"/>
                <a:gd name="connsiteY7" fmla="*/ 2364028 h 2753398"/>
                <a:gd name="connsiteX8" fmla="*/ 1965305 w 2688389"/>
                <a:gd name="connsiteY8" fmla="*/ 2605067 h 2753398"/>
                <a:gd name="connsiteX9" fmla="*/ 2252685 w 2688389"/>
                <a:gd name="connsiteY9" fmla="*/ 2753398 h 2753398"/>
                <a:gd name="connsiteX10" fmla="*/ 2354658 w 2688389"/>
                <a:gd name="connsiteY10" fmla="*/ 2744127 h 2753398"/>
                <a:gd name="connsiteX11" fmla="*/ 2577145 w 2688389"/>
                <a:gd name="connsiteY11" fmla="*/ 2669961 h 2753398"/>
                <a:gd name="connsiteX12" fmla="*/ 2688389 w 2688389"/>
                <a:gd name="connsiteY12" fmla="*/ 2614337 h 2753398"/>
                <a:gd name="connsiteX13" fmla="*/ 2456631 w 2688389"/>
                <a:gd name="connsiteY13" fmla="*/ 2614337 h 2753398"/>
                <a:gd name="connsiteX14" fmla="*/ 2271225 w 2688389"/>
                <a:gd name="connsiteY14" fmla="*/ 2521630 h 2753398"/>
                <a:gd name="connsiteX15" fmla="*/ 2039467 w 2688389"/>
                <a:gd name="connsiteY15" fmla="*/ 2336216 h 2753398"/>
                <a:gd name="connsiteX16" fmla="*/ 1798439 w 2688389"/>
                <a:gd name="connsiteY16" fmla="*/ 2076637 h 2753398"/>
                <a:gd name="connsiteX17" fmla="*/ 1566682 w 2688389"/>
                <a:gd name="connsiteY17" fmla="*/ 1752162 h 2753398"/>
                <a:gd name="connsiteX18" fmla="*/ 1288573 w 2688389"/>
                <a:gd name="connsiteY18" fmla="*/ 1316439 h 2753398"/>
                <a:gd name="connsiteX19" fmla="*/ 1038274 w 2688389"/>
                <a:gd name="connsiteY19" fmla="*/ 927070 h 2753398"/>
                <a:gd name="connsiteX20" fmla="*/ 769435 w 2688389"/>
                <a:gd name="connsiteY20" fmla="*/ 537701 h 2753398"/>
                <a:gd name="connsiteX21" fmla="*/ 537678 w 2688389"/>
                <a:gd name="connsiteY21" fmla="*/ 250309 h 2753398"/>
                <a:gd name="connsiteX22" fmla="*/ 296650 w 2688389"/>
                <a:gd name="connsiteY22" fmla="*/ 0 h 2753398"/>
                <a:gd name="connsiteX0" fmla="*/ 296650 w 2688389"/>
                <a:gd name="connsiteY0" fmla="*/ 0 h 2753398"/>
                <a:gd name="connsiteX1" fmla="*/ 157595 w 2688389"/>
                <a:gd name="connsiteY1" fmla="*/ 278121 h 2753398"/>
                <a:gd name="connsiteX2" fmla="*/ 0 w 2688389"/>
                <a:gd name="connsiteY2" fmla="*/ 500618 h 2753398"/>
                <a:gd name="connsiteX3" fmla="*/ 222487 w 2688389"/>
                <a:gd name="connsiteY3" fmla="*/ 732385 h 2753398"/>
                <a:gd name="connsiteX4" fmla="*/ 565488 w 2688389"/>
                <a:gd name="connsiteY4" fmla="*/ 1149567 h 2753398"/>
                <a:gd name="connsiteX5" fmla="*/ 899220 w 2688389"/>
                <a:gd name="connsiteY5" fmla="*/ 1622372 h 2753398"/>
                <a:gd name="connsiteX6" fmla="*/ 1260762 w 2688389"/>
                <a:gd name="connsiteY6" fmla="*/ 1993200 h 2753398"/>
                <a:gd name="connsiteX7" fmla="*/ 1650115 w 2688389"/>
                <a:gd name="connsiteY7" fmla="*/ 2364028 h 2753398"/>
                <a:gd name="connsiteX8" fmla="*/ 1965305 w 2688389"/>
                <a:gd name="connsiteY8" fmla="*/ 2605067 h 2753398"/>
                <a:gd name="connsiteX9" fmla="*/ 2252685 w 2688389"/>
                <a:gd name="connsiteY9" fmla="*/ 2753398 h 2753398"/>
                <a:gd name="connsiteX10" fmla="*/ 2354658 w 2688389"/>
                <a:gd name="connsiteY10" fmla="*/ 2744127 h 2753398"/>
                <a:gd name="connsiteX11" fmla="*/ 2577145 w 2688389"/>
                <a:gd name="connsiteY11" fmla="*/ 2669961 h 2753398"/>
                <a:gd name="connsiteX12" fmla="*/ 2688389 w 2688389"/>
                <a:gd name="connsiteY12" fmla="*/ 2614337 h 2753398"/>
                <a:gd name="connsiteX13" fmla="*/ 2456631 w 2688389"/>
                <a:gd name="connsiteY13" fmla="*/ 2614337 h 2753398"/>
                <a:gd name="connsiteX14" fmla="*/ 2271225 w 2688389"/>
                <a:gd name="connsiteY14" fmla="*/ 2521630 h 2753398"/>
                <a:gd name="connsiteX15" fmla="*/ 2039467 w 2688389"/>
                <a:gd name="connsiteY15" fmla="*/ 2336216 h 2753398"/>
                <a:gd name="connsiteX16" fmla="*/ 1798439 w 2688389"/>
                <a:gd name="connsiteY16" fmla="*/ 2076637 h 2753398"/>
                <a:gd name="connsiteX17" fmla="*/ 1566682 w 2688389"/>
                <a:gd name="connsiteY17" fmla="*/ 1752162 h 2753398"/>
                <a:gd name="connsiteX18" fmla="*/ 1288573 w 2688389"/>
                <a:gd name="connsiteY18" fmla="*/ 1316439 h 2753398"/>
                <a:gd name="connsiteX19" fmla="*/ 1038274 w 2688389"/>
                <a:gd name="connsiteY19" fmla="*/ 927070 h 2753398"/>
                <a:gd name="connsiteX20" fmla="*/ 769435 w 2688389"/>
                <a:gd name="connsiteY20" fmla="*/ 537701 h 2753398"/>
                <a:gd name="connsiteX21" fmla="*/ 537678 w 2688389"/>
                <a:gd name="connsiteY21" fmla="*/ 250309 h 2753398"/>
                <a:gd name="connsiteX22" fmla="*/ 296650 w 2688389"/>
                <a:gd name="connsiteY22" fmla="*/ 0 h 275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88389" h="2753398">
                  <a:moveTo>
                    <a:pt x="296650" y="0"/>
                  </a:moveTo>
                  <a:lnTo>
                    <a:pt x="157595" y="278121"/>
                  </a:lnTo>
                  <a:lnTo>
                    <a:pt x="0" y="500618"/>
                  </a:lnTo>
                  <a:lnTo>
                    <a:pt x="222487" y="732385"/>
                  </a:lnTo>
                  <a:lnTo>
                    <a:pt x="565488" y="1149567"/>
                  </a:lnTo>
                  <a:lnTo>
                    <a:pt x="899220" y="1622372"/>
                  </a:lnTo>
                  <a:lnTo>
                    <a:pt x="1260762" y="1993200"/>
                  </a:lnTo>
                  <a:lnTo>
                    <a:pt x="1650115" y="2364028"/>
                  </a:lnTo>
                  <a:lnTo>
                    <a:pt x="1965305" y="2605067"/>
                  </a:lnTo>
                  <a:lnTo>
                    <a:pt x="2252685" y="2753398"/>
                  </a:lnTo>
                  <a:lnTo>
                    <a:pt x="2354658" y="2744127"/>
                  </a:lnTo>
                  <a:lnTo>
                    <a:pt x="2577145" y="2669961"/>
                  </a:lnTo>
                  <a:lnTo>
                    <a:pt x="2688389" y="2614337"/>
                  </a:lnTo>
                  <a:lnTo>
                    <a:pt x="2456631" y="2614337"/>
                  </a:lnTo>
                  <a:lnTo>
                    <a:pt x="2271225" y="2521630"/>
                  </a:lnTo>
                  <a:lnTo>
                    <a:pt x="2039467" y="2336216"/>
                  </a:lnTo>
                  <a:lnTo>
                    <a:pt x="1798439" y="2076637"/>
                  </a:lnTo>
                  <a:lnTo>
                    <a:pt x="1566682" y="1752162"/>
                  </a:lnTo>
                  <a:lnTo>
                    <a:pt x="1288573" y="1316439"/>
                  </a:lnTo>
                  <a:lnTo>
                    <a:pt x="1038274" y="927070"/>
                  </a:lnTo>
                  <a:lnTo>
                    <a:pt x="769435" y="537701"/>
                  </a:lnTo>
                  <a:lnTo>
                    <a:pt x="537678" y="250309"/>
                  </a:lnTo>
                  <a:lnTo>
                    <a:pt x="296650" y="0"/>
                  </a:lnTo>
                  <a:close/>
                </a:path>
              </a:pathLst>
            </a:custGeom>
            <a:gradFill flip="none" rotWithShape="1">
              <a:gsLst>
                <a:gs pos="63000">
                  <a:srgbClr val="008000"/>
                </a:gs>
                <a:gs pos="100000">
                  <a:srgbClr val="FFFFFF"/>
                </a:gs>
                <a:gs pos="95000">
                  <a:schemeClr val="tx1">
                    <a:lumMod val="85000"/>
                    <a:lumOff val="15000"/>
                  </a:schemeClr>
                </a:gs>
              </a:gsLst>
              <a:path path="rect">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5793942" y="843634"/>
              <a:ext cx="2326848" cy="4904200"/>
            </a:xfrm>
            <a:custGeom>
              <a:avLst/>
              <a:gdLst>
                <a:gd name="connsiteX0" fmla="*/ 658192 w 2159982"/>
                <a:gd name="connsiteY0" fmla="*/ 0 h 4904200"/>
                <a:gd name="connsiteX1" fmla="*/ 1103167 w 2159982"/>
                <a:gd name="connsiteY1" fmla="*/ 472805 h 4904200"/>
                <a:gd name="connsiteX2" fmla="*/ 1353465 w 2159982"/>
                <a:gd name="connsiteY2" fmla="*/ 825092 h 4904200"/>
                <a:gd name="connsiteX3" fmla="*/ 1557412 w 2159982"/>
                <a:gd name="connsiteY3" fmla="*/ 1195920 h 4904200"/>
                <a:gd name="connsiteX4" fmla="*/ 1631574 w 2159982"/>
                <a:gd name="connsiteY4" fmla="*/ 1613101 h 4904200"/>
                <a:gd name="connsiteX5" fmla="*/ 1715007 w 2159982"/>
                <a:gd name="connsiteY5" fmla="*/ 2039554 h 4904200"/>
                <a:gd name="connsiteX6" fmla="*/ 1715007 w 2159982"/>
                <a:gd name="connsiteY6" fmla="*/ 2466006 h 4904200"/>
                <a:gd name="connsiteX7" fmla="*/ 1631574 w 2159982"/>
                <a:gd name="connsiteY7" fmla="*/ 2957353 h 4904200"/>
                <a:gd name="connsiteX8" fmla="*/ 1436898 w 2159982"/>
                <a:gd name="connsiteY8" fmla="*/ 3541407 h 4904200"/>
                <a:gd name="connsiteX9" fmla="*/ 1251492 w 2159982"/>
                <a:gd name="connsiteY9" fmla="*/ 3875152 h 4904200"/>
                <a:gd name="connsiteX10" fmla="*/ 964112 w 2159982"/>
                <a:gd name="connsiteY10" fmla="*/ 4292334 h 4904200"/>
                <a:gd name="connsiteX11" fmla="*/ 676732 w 2159982"/>
                <a:gd name="connsiteY11" fmla="*/ 4570455 h 4904200"/>
                <a:gd name="connsiteX12" fmla="*/ 305920 w 2159982"/>
                <a:gd name="connsiteY12" fmla="*/ 4802222 h 4904200"/>
                <a:gd name="connsiteX13" fmla="*/ 129784 w 2159982"/>
                <a:gd name="connsiteY13" fmla="*/ 4867117 h 4904200"/>
                <a:gd name="connsiteX14" fmla="*/ 0 w 2159982"/>
                <a:gd name="connsiteY14" fmla="*/ 4904200 h 4904200"/>
                <a:gd name="connsiteX15" fmla="*/ 454245 w 2159982"/>
                <a:gd name="connsiteY15" fmla="*/ 4904200 h 4904200"/>
                <a:gd name="connsiteX16" fmla="*/ 667462 w 2159982"/>
                <a:gd name="connsiteY16" fmla="*/ 4848576 h 4904200"/>
                <a:gd name="connsiteX17" fmla="*/ 1112437 w 2159982"/>
                <a:gd name="connsiteY17" fmla="*/ 4607537 h 4904200"/>
                <a:gd name="connsiteX18" fmla="*/ 1446168 w 2159982"/>
                <a:gd name="connsiteY18" fmla="*/ 4245980 h 4904200"/>
                <a:gd name="connsiteX19" fmla="*/ 1798440 w 2159982"/>
                <a:gd name="connsiteY19" fmla="*/ 3634114 h 4904200"/>
                <a:gd name="connsiteX20" fmla="*/ 2048738 w 2159982"/>
                <a:gd name="connsiteY20" fmla="*/ 2957353 h 4904200"/>
                <a:gd name="connsiteX21" fmla="*/ 2141441 w 2159982"/>
                <a:gd name="connsiteY21" fmla="*/ 2679232 h 4904200"/>
                <a:gd name="connsiteX22" fmla="*/ 2159982 w 2159982"/>
                <a:gd name="connsiteY22" fmla="*/ 2252780 h 4904200"/>
                <a:gd name="connsiteX23" fmla="*/ 2067279 w 2159982"/>
                <a:gd name="connsiteY23" fmla="*/ 1668726 h 4904200"/>
                <a:gd name="connsiteX24" fmla="*/ 1909683 w 2159982"/>
                <a:gd name="connsiteY24" fmla="*/ 1140296 h 4904200"/>
                <a:gd name="connsiteX25" fmla="*/ 1668655 w 2159982"/>
                <a:gd name="connsiteY25" fmla="*/ 686031 h 4904200"/>
                <a:gd name="connsiteX26" fmla="*/ 1372006 w 2159982"/>
                <a:gd name="connsiteY26" fmla="*/ 324474 h 4904200"/>
                <a:gd name="connsiteX27" fmla="*/ 1066085 w 2159982"/>
                <a:gd name="connsiteY27" fmla="*/ 148331 h 4904200"/>
                <a:gd name="connsiteX28" fmla="*/ 658192 w 2159982"/>
                <a:gd name="connsiteY28" fmla="*/ 0 h 4904200"/>
                <a:gd name="connsiteX0" fmla="*/ 825058 w 2326848"/>
                <a:gd name="connsiteY0" fmla="*/ 0 h 4904200"/>
                <a:gd name="connsiteX1" fmla="*/ 1270033 w 2326848"/>
                <a:gd name="connsiteY1" fmla="*/ 472805 h 4904200"/>
                <a:gd name="connsiteX2" fmla="*/ 1520331 w 2326848"/>
                <a:gd name="connsiteY2" fmla="*/ 825092 h 4904200"/>
                <a:gd name="connsiteX3" fmla="*/ 1724278 w 2326848"/>
                <a:gd name="connsiteY3" fmla="*/ 1195920 h 4904200"/>
                <a:gd name="connsiteX4" fmla="*/ 1798440 w 2326848"/>
                <a:gd name="connsiteY4" fmla="*/ 1613101 h 4904200"/>
                <a:gd name="connsiteX5" fmla="*/ 1881873 w 2326848"/>
                <a:gd name="connsiteY5" fmla="*/ 2039554 h 4904200"/>
                <a:gd name="connsiteX6" fmla="*/ 1881873 w 2326848"/>
                <a:gd name="connsiteY6" fmla="*/ 2466006 h 4904200"/>
                <a:gd name="connsiteX7" fmla="*/ 1798440 w 2326848"/>
                <a:gd name="connsiteY7" fmla="*/ 2957353 h 4904200"/>
                <a:gd name="connsiteX8" fmla="*/ 1603764 w 2326848"/>
                <a:gd name="connsiteY8" fmla="*/ 3541407 h 4904200"/>
                <a:gd name="connsiteX9" fmla="*/ 1418358 w 2326848"/>
                <a:gd name="connsiteY9" fmla="*/ 3875152 h 4904200"/>
                <a:gd name="connsiteX10" fmla="*/ 1130978 w 2326848"/>
                <a:gd name="connsiteY10" fmla="*/ 4292334 h 4904200"/>
                <a:gd name="connsiteX11" fmla="*/ 843598 w 2326848"/>
                <a:gd name="connsiteY11" fmla="*/ 4570455 h 4904200"/>
                <a:gd name="connsiteX12" fmla="*/ 472786 w 2326848"/>
                <a:gd name="connsiteY12" fmla="*/ 4802222 h 4904200"/>
                <a:gd name="connsiteX13" fmla="*/ 296650 w 2326848"/>
                <a:gd name="connsiteY13" fmla="*/ 4867117 h 4904200"/>
                <a:gd name="connsiteX14" fmla="*/ 0 w 2326848"/>
                <a:gd name="connsiteY14" fmla="*/ 4867118 h 4904200"/>
                <a:gd name="connsiteX15" fmla="*/ 621111 w 2326848"/>
                <a:gd name="connsiteY15" fmla="*/ 4904200 h 4904200"/>
                <a:gd name="connsiteX16" fmla="*/ 834328 w 2326848"/>
                <a:gd name="connsiteY16" fmla="*/ 4848576 h 4904200"/>
                <a:gd name="connsiteX17" fmla="*/ 1279303 w 2326848"/>
                <a:gd name="connsiteY17" fmla="*/ 4607537 h 4904200"/>
                <a:gd name="connsiteX18" fmla="*/ 1613034 w 2326848"/>
                <a:gd name="connsiteY18" fmla="*/ 4245980 h 4904200"/>
                <a:gd name="connsiteX19" fmla="*/ 1965306 w 2326848"/>
                <a:gd name="connsiteY19" fmla="*/ 3634114 h 4904200"/>
                <a:gd name="connsiteX20" fmla="*/ 2215604 w 2326848"/>
                <a:gd name="connsiteY20" fmla="*/ 2957353 h 4904200"/>
                <a:gd name="connsiteX21" fmla="*/ 2308307 w 2326848"/>
                <a:gd name="connsiteY21" fmla="*/ 2679232 h 4904200"/>
                <a:gd name="connsiteX22" fmla="*/ 2326848 w 2326848"/>
                <a:gd name="connsiteY22" fmla="*/ 2252780 h 4904200"/>
                <a:gd name="connsiteX23" fmla="*/ 2234145 w 2326848"/>
                <a:gd name="connsiteY23" fmla="*/ 1668726 h 4904200"/>
                <a:gd name="connsiteX24" fmla="*/ 2076549 w 2326848"/>
                <a:gd name="connsiteY24" fmla="*/ 1140296 h 4904200"/>
                <a:gd name="connsiteX25" fmla="*/ 1835521 w 2326848"/>
                <a:gd name="connsiteY25" fmla="*/ 686031 h 4904200"/>
                <a:gd name="connsiteX26" fmla="*/ 1538872 w 2326848"/>
                <a:gd name="connsiteY26" fmla="*/ 324474 h 4904200"/>
                <a:gd name="connsiteX27" fmla="*/ 1232951 w 2326848"/>
                <a:gd name="connsiteY27" fmla="*/ 148331 h 4904200"/>
                <a:gd name="connsiteX28" fmla="*/ 825058 w 2326848"/>
                <a:gd name="connsiteY28" fmla="*/ 0 h 490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6848" h="4904200">
                  <a:moveTo>
                    <a:pt x="825058" y="0"/>
                  </a:moveTo>
                  <a:lnTo>
                    <a:pt x="1270033" y="472805"/>
                  </a:lnTo>
                  <a:lnTo>
                    <a:pt x="1520331" y="825092"/>
                  </a:lnTo>
                  <a:lnTo>
                    <a:pt x="1724278" y="1195920"/>
                  </a:lnTo>
                  <a:lnTo>
                    <a:pt x="1798440" y="1613101"/>
                  </a:lnTo>
                  <a:lnTo>
                    <a:pt x="1881873" y="2039554"/>
                  </a:lnTo>
                  <a:lnTo>
                    <a:pt x="1881873" y="2466006"/>
                  </a:lnTo>
                  <a:lnTo>
                    <a:pt x="1798440" y="2957353"/>
                  </a:lnTo>
                  <a:lnTo>
                    <a:pt x="1603764" y="3541407"/>
                  </a:lnTo>
                  <a:lnTo>
                    <a:pt x="1418358" y="3875152"/>
                  </a:lnTo>
                  <a:lnTo>
                    <a:pt x="1130978" y="4292334"/>
                  </a:lnTo>
                  <a:lnTo>
                    <a:pt x="843598" y="4570455"/>
                  </a:lnTo>
                  <a:lnTo>
                    <a:pt x="472786" y="4802222"/>
                  </a:lnTo>
                  <a:lnTo>
                    <a:pt x="296650" y="4867117"/>
                  </a:lnTo>
                  <a:lnTo>
                    <a:pt x="0" y="4867118"/>
                  </a:lnTo>
                  <a:lnTo>
                    <a:pt x="621111" y="4904200"/>
                  </a:lnTo>
                  <a:lnTo>
                    <a:pt x="834328" y="4848576"/>
                  </a:lnTo>
                  <a:lnTo>
                    <a:pt x="1279303" y="4607537"/>
                  </a:lnTo>
                  <a:lnTo>
                    <a:pt x="1613034" y="4245980"/>
                  </a:lnTo>
                  <a:lnTo>
                    <a:pt x="1965306" y="3634114"/>
                  </a:lnTo>
                  <a:lnTo>
                    <a:pt x="2215604" y="2957353"/>
                  </a:lnTo>
                  <a:lnTo>
                    <a:pt x="2308307" y="2679232"/>
                  </a:lnTo>
                  <a:lnTo>
                    <a:pt x="2326848" y="2252780"/>
                  </a:lnTo>
                  <a:lnTo>
                    <a:pt x="2234145" y="1668726"/>
                  </a:lnTo>
                  <a:lnTo>
                    <a:pt x="2076549" y="1140296"/>
                  </a:lnTo>
                  <a:lnTo>
                    <a:pt x="1835521" y="686031"/>
                  </a:lnTo>
                  <a:lnTo>
                    <a:pt x="1538872" y="324474"/>
                  </a:lnTo>
                  <a:lnTo>
                    <a:pt x="1232951" y="148331"/>
                  </a:lnTo>
                  <a:lnTo>
                    <a:pt x="825058" y="0"/>
                  </a:lnTo>
                  <a:close/>
                </a:path>
              </a:pathLst>
            </a:custGeom>
            <a:gradFill flip="none" rotWithShape="1">
              <a:gsLst>
                <a:gs pos="0">
                  <a:srgbClr val="0000FF"/>
                </a:gs>
                <a:gs pos="91000">
                  <a:schemeClr val="tx2">
                    <a:lumMod val="60000"/>
                    <a:lumOff val="40000"/>
                  </a:schemeClr>
                </a:gs>
              </a:gsLst>
              <a:path path="circle">
                <a:fillToRect l="100000" t="100000"/>
              </a:path>
              <a:tileRect r="-100000" b="-100000"/>
            </a:gra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1742818" y="899258"/>
              <a:ext cx="3958421" cy="3680468"/>
            </a:xfrm>
            <a:custGeom>
              <a:avLst/>
              <a:gdLst>
                <a:gd name="connsiteX0" fmla="*/ 0 w 3958421"/>
                <a:gd name="connsiteY0" fmla="*/ 3541407 h 3680468"/>
                <a:gd name="connsiteX1" fmla="*/ 389353 w 3958421"/>
                <a:gd name="connsiteY1" fmla="*/ 3532136 h 3680468"/>
                <a:gd name="connsiteX2" fmla="*/ 741625 w 3958421"/>
                <a:gd name="connsiteY2" fmla="*/ 3402347 h 3680468"/>
                <a:gd name="connsiteX3" fmla="*/ 954842 w 3958421"/>
                <a:gd name="connsiteY3" fmla="*/ 3170579 h 3680468"/>
                <a:gd name="connsiteX4" fmla="*/ 1464709 w 3958421"/>
                <a:gd name="connsiteY4" fmla="*/ 2410382 h 3680468"/>
                <a:gd name="connsiteX5" fmla="*/ 2011657 w 3958421"/>
                <a:gd name="connsiteY5" fmla="*/ 1520395 h 3680468"/>
                <a:gd name="connsiteX6" fmla="*/ 2623497 w 3958421"/>
                <a:gd name="connsiteY6" fmla="*/ 741656 h 3680468"/>
                <a:gd name="connsiteX7" fmla="*/ 3096283 w 3958421"/>
                <a:gd name="connsiteY7" fmla="*/ 333745 h 3680468"/>
                <a:gd name="connsiteX8" fmla="*/ 3485636 w 3958421"/>
                <a:gd name="connsiteY8" fmla="*/ 129790 h 3680468"/>
                <a:gd name="connsiteX9" fmla="*/ 3958421 w 3958421"/>
                <a:gd name="connsiteY9" fmla="*/ 0 h 3680468"/>
                <a:gd name="connsiteX10" fmla="*/ 3828637 w 3958421"/>
                <a:gd name="connsiteY10" fmla="*/ 83436 h 3680468"/>
                <a:gd name="connsiteX11" fmla="*/ 3430014 w 3958421"/>
                <a:gd name="connsiteY11" fmla="*/ 407911 h 3680468"/>
                <a:gd name="connsiteX12" fmla="*/ 3077742 w 3958421"/>
                <a:gd name="connsiteY12" fmla="*/ 760197 h 3680468"/>
                <a:gd name="connsiteX13" fmla="*/ 2660578 w 3958421"/>
                <a:gd name="connsiteY13" fmla="*/ 1325710 h 3680468"/>
                <a:gd name="connsiteX14" fmla="*/ 2197063 w 3958421"/>
                <a:gd name="connsiteY14" fmla="*/ 2067366 h 3680468"/>
                <a:gd name="connsiteX15" fmla="*/ 1844791 w 3958421"/>
                <a:gd name="connsiteY15" fmla="*/ 2660691 h 3680468"/>
                <a:gd name="connsiteX16" fmla="*/ 1529601 w 3958421"/>
                <a:gd name="connsiteY16" fmla="*/ 3077872 h 3680468"/>
                <a:gd name="connsiteX17" fmla="*/ 1297843 w 3958421"/>
                <a:gd name="connsiteY17" fmla="*/ 3281828 h 3680468"/>
                <a:gd name="connsiteX18" fmla="*/ 843598 w 3958421"/>
                <a:gd name="connsiteY18" fmla="*/ 3578490 h 3680468"/>
                <a:gd name="connsiteX19" fmla="*/ 537678 w 3958421"/>
                <a:gd name="connsiteY19" fmla="*/ 3671197 h 3680468"/>
                <a:gd name="connsiteX20" fmla="*/ 278109 w 3958421"/>
                <a:gd name="connsiteY20" fmla="*/ 3680468 h 3680468"/>
                <a:gd name="connsiteX21" fmla="*/ 55622 w 3958421"/>
                <a:gd name="connsiteY21" fmla="*/ 3597031 h 3680468"/>
                <a:gd name="connsiteX22" fmla="*/ 0 w 3958421"/>
                <a:gd name="connsiteY22" fmla="*/ 3541407 h 3680468"/>
                <a:gd name="connsiteX0" fmla="*/ 0 w 3958421"/>
                <a:gd name="connsiteY0" fmla="*/ 3541407 h 3680468"/>
                <a:gd name="connsiteX1" fmla="*/ 370813 w 3958421"/>
                <a:gd name="connsiteY1" fmla="*/ 3504324 h 3680468"/>
                <a:gd name="connsiteX2" fmla="*/ 741625 w 3958421"/>
                <a:gd name="connsiteY2" fmla="*/ 3402347 h 3680468"/>
                <a:gd name="connsiteX3" fmla="*/ 954842 w 3958421"/>
                <a:gd name="connsiteY3" fmla="*/ 3170579 h 3680468"/>
                <a:gd name="connsiteX4" fmla="*/ 1464709 w 3958421"/>
                <a:gd name="connsiteY4" fmla="*/ 2410382 h 3680468"/>
                <a:gd name="connsiteX5" fmla="*/ 2011657 w 3958421"/>
                <a:gd name="connsiteY5" fmla="*/ 1520395 h 3680468"/>
                <a:gd name="connsiteX6" fmla="*/ 2623497 w 3958421"/>
                <a:gd name="connsiteY6" fmla="*/ 741656 h 3680468"/>
                <a:gd name="connsiteX7" fmla="*/ 3096283 w 3958421"/>
                <a:gd name="connsiteY7" fmla="*/ 333745 h 3680468"/>
                <a:gd name="connsiteX8" fmla="*/ 3485636 w 3958421"/>
                <a:gd name="connsiteY8" fmla="*/ 129790 h 3680468"/>
                <a:gd name="connsiteX9" fmla="*/ 3958421 w 3958421"/>
                <a:gd name="connsiteY9" fmla="*/ 0 h 3680468"/>
                <a:gd name="connsiteX10" fmla="*/ 3828637 w 3958421"/>
                <a:gd name="connsiteY10" fmla="*/ 83436 h 3680468"/>
                <a:gd name="connsiteX11" fmla="*/ 3430014 w 3958421"/>
                <a:gd name="connsiteY11" fmla="*/ 407911 h 3680468"/>
                <a:gd name="connsiteX12" fmla="*/ 3077742 w 3958421"/>
                <a:gd name="connsiteY12" fmla="*/ 760197 h 3680468"/>
                <a:gd name="connsiteX13" fmla="*/ 2660578 w 3958421"/>
                <a:gd name="connsiteY13" fmla="*/ 1325710 h 3680468"/>
                <a:gd name="connsiteX14" fmla="*/ 2197063 w 3958421"/>
                <a:gd name="connsiteY14" fmla="*/ 2067366 h 3680468"/>
                <a:gd name="connsiteX15" fmla="*/ 1844791 w 3958421"/>
                <a:gd name="connsiteY15" fmla="*/ 2660691 h 3680468"/>
                <a:gd name="connsiteX16" fmla="*/ 1529601 w 3958421"/>
                <a:gd name="connsiteY16" fmla="*/ 3077872 h 3680468"/>
                <a:gd name="connsiteX17" fmla="*/ 1297843 w 3958421"/>
                <a:gd name="connsiteY17" fmla="*/ 3281828 h 3680468"/>
                <a:gd name="connsiteX18" fmla="*/ 843598 w 3958421"/>
                <a:gd name="connsiteY18" fmla="*/ 3578490 h 3680468"/>
                <a:gd name="connsiteX19" fmla="*/ 537678 w 3958421"/>
                <a:gd name="connsiteY19" fmla="*/ 3671197 h 3680468"/>
                <a:gd name="connsiteX20" fmla="*/ 278109 w 3958421"/>
                <a:gd name="connsiteY20" fmla="*/ 3680468 h 3680468"/>
                <a:gd name="connsiteX21" fmla="*/ 55622 w 3958421"/>
                <a:gd name="connsiteY21" fmla="*/ 3597031 h 3680468"/>
                <a:gd name="connsiteX22" fmla="*/ 0 w 3958421"/>
                <a:gd name="connsiteY22" fmla="*/ 3541407 h 36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8421" h="3680468">
                  <a:moveTo>
                    <a:pt x="0" y="3541407"/>
                  </a:moveTo>
                  <a:lnTo>
                    <a:pt x="370813" y="3504324"/>
                  </a:lnTo>
                  <a:lnTo>
                    <a:pt x="741625" y="3402347"/>
                  </a:lnTo>
                  <a:lnTo>
                    <a:pt x="954842" y="3170579"/>
                  </a:lnTo>
                  <a:lnTo>
                    <a:pt x="1464709" y="2410382"/>
                  </a:lnTo>
                  <a:lnTo>
                    <a:pt x="2011657" y="1520395"/>
                  </a:lnTo>
                  <a:lnTo>
                    <a:pt x="2623497" y="741656"/>
                  </a:lnTo>
                  <a:lnTo>
                    <a:pt x="3096283" y="333745"/>
                  </a:lnTo>
                  <a:lnTo>
                    <a:pt x="3485636" y="129790"/>
                  </a:lnTo>
                  <a:lnTo>
                    <a:pt x="3958421" y="0"/>
                  </a:lnTo>
                  <a:lnTo>
                    <a:pt x="3828637" y="83436"/>
                  </a:lnTo>
                  <a:lnTo>
                    <a:pt x="3430014" y="407911"/>
                  </a:lnTo>
                  <a:lnTo>
                    <a:pt x="3077742" y="760197"/>
                  </a:lnTo>
                  <a:lnTo>
                    <a:pt x="2660578" y="1325710"/>
                  </a:lnTo>
                  <a:lnTo>
                    <a:pt x="2197063" y="2067366"/>
                  </a:lnTo>
                  <a:lnTo>
                    <a:pt x="1844791" y="2660691"/>
                  </a:lnTo>
                  <a:lnTo>
                    <a:pt x="1529601" y="3077872"/>
                  </a:lnTo>
                  <a:lnTo>
                    <a:pt x="1297843" y="3281828"/>
                  </a:lnTo>
                  <a:lnTo>
                    <a:pt x="843598" y="3578490"/>
                  </a:lnTo>
                  <a:lnTo>
                    <a:pt x="537678" y="3671197"/>
                  </a:lnTo>
                  <a:lnTo>
                    <a:pt x="278109" y="3680468"/>
                  </a:lnTo>
                  <a:lnTo>
                    <a:pt x="55622" y="3597031"/>
                  </a:lnTo>
                  <a:lnTo>
                    <a:pt x="0" y="3541407"/>
                  </a:lnTo>
                  <a:close/>
                </a:path>
              </a:pathLst>
            </a:custGeom>
            <a:gradFill flip="none" rotWithShape="1">
              <a:gsLst>
                <a:gs pos="0">
                  <a:srgbClr val="0000FF"/>
                </a:gs>
                <a:gs pos="100000">
                  <a:srgbClr val="0000FF"/>
                </a:gs>
                <a:gs pos="51000">
                  <a:schemeClr val="tx2">
                    <a:lumMod val="60000"/>
                    <a:lumOff val="40000"/>
                  </a:schemeClr>
                </a:gs>
              </a:gsLst>
              <a:path path="circle">
                <a:fillToRect l="50000" t="50000" r="50000" b="50000"/>
              </a:path>
              <a:tileRect/>
            </a:gra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7" name="Straight Arrow Connector 16"/>
          <p:cNvCxnSpPr/>
          <p:nvPr/>
        </p:nvCxnSpPr>
        <p:spPr>
          <a:xfrm flipV="1">
            <a:off x="843598" y="1029047"/>
            <a:ext cx="0" cy="2744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297844" y="4477748"/>
            <a:ext cx="3012849" cy="1168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6257458" y="3541407"/>
            <a:ext cx="2048738" cy="1538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rot="19413587">
            <a:off x="6730245" y="4236710"/>
            <a:ext cx="1854062" cy="369332"/>
          </a:xfrm>
          <a:prstGeom prst="rect">
            <a:avLst/>
          </a:prstGeom>
          <a:noFill/>
        </p:spPr>
        <p:txBody>
          <a:bodyPr wrap="square" rtlCol="0">
            <a:spAutoFit/>
          </a:bodyPr>
          <a:lstStyle/>
          <a:p>
            <a:pPr algn="ctr"/>
            <a:r>
              <a:rPr lang="en-US" dirty="0" smtClean="0"/>
              <a:t>Resilience</a:t>
            </a:r>
            <a:endParaRPr lang="en-US" dirty="0"/>
          </a:p>
        </p:txBody>
      </p:sp>
      <p:sp>
        <p:nvSpPr>
          <p:cNvPr id="33" name="TextBox 32"/>
          <p:cNvSpPr txBox="1"/>
          <p:nvPr/>
        </p:nvSpPr>
        <p:spPr>
          <a:xfrm rot="12042566" flipV="1">
            <a:off x="1372006" y="4996908"/>
            <a:ext cx="2113630" cy="369332"/>
          </a:xfrm>
          <a:prstGeom prst="rect">
            <a:avLst/>
          </a:prstGeom>
          <a:noFill/>
        </p:spPr>
        <p:txBody>
          <a:bodyPr wrap="square" rtlCol="0">
            <a:spAutoFit/>
          </a:bodyPr>
          <a:lstStyle/>
          <a:p>
            <a:pPr algn="ctr"/>
            <a:r>
              <a:rPr lang="en-US" dirty="0" smtClean="0"/>
              <a:t>Connectedness</a:t>
            </a:r>
            <a:endParaRPr lang="en-US" dirty="0"/>
          </a:p>
        </p:txBody>
      </p:sp>
      <p:sp>
        <p:nvSpPr>
          <p:cNvPr id="34" name="TextBox 33"/>
          <p:cNvSpPr txBox="1"/>
          <p:nvPr/>
        </p:nvSpPr>
        <p:spPr>
          <a:xfrm rot="16200000">
            <a:off x="-259569" y="2317675"/>
            <a:ext cx="1715007" cy="369332"/>
          </a:xfrm>
          <a:prstGeom prst="rect">
            <a:avLst/>
          </a:prstGeom>
          <a:noFill/>
        </p:spPr>
        <p:txBody>
          <a:bodyPr wrap="square" rtlCol="0">
            <a:spAutoFit/>
          </a:bodyPr>
          <a:lstStyle/>
          <a:p>
            <a:pPr algn="ctr"/>
            <a:r>
              <a:rPr lang="en-US" dirty="0" smtClean="0"/>
              <a:t>Potential</a:t>
            </a:r>
            <a:endParaRPr lang="en-US" dirty="0"/>
          </a:p>
        </p:txBody>
      </p:sp>
      <p:sp>
        <p:nvSpPr>
          <p:cNvPr id="35" name="TextBox 34"/>
          <p:cNvSpPr txBox="1"/>
          <p:nvPr/>
        </p:nvSpPr>
        <p:spPr>
          <a:xfrm>
            <a:off x="4755667" y="880717"/>
            <a:ext cx="1455439" cy="369332"/>
          </a:xfrm>
          <a:prstGeom prst="rect">
            <a:avLst/>
          </a:prstGeom>
          <a:noFill/>
        </p:spPr>
        <p:txBody>
          <a:bodyPr wrap="square" rtlCol="0">
            <a:spAutoFit/>
          </a:bodyPr>
          <a:lstStyle/>
          <a:p>
            <a:r>
              <a:rPr lang="en-US" dirty="0" smtClean="0"/>
              <a:t>Conservation</a:t>
            </a:r>
            <a:endParaRPr lang="en-US" dirty="0"/>
          </a:p>
        </p:txBody>
      </p:sp>
      <p:sp>
        <p:nvSpPr>
          <p:cNvPr id="36" name="TextBox 35"/>
          <p:cNvSpPr txBox="1"/>
          <p:nvPr/>
        </p:nvSpPr>
        <p:spPr>
          <a:xfrm>
            <a:off x="6702432" y="5710751"/>
            <a:ext cx="2558605" cy="307777"/>
          </a:xfrm>
          <a:prstGeom prst="rect">
            <a:avLst/>
          </a:prstGeom>
          <a:noFill/>
        </p:spPr>
        <p:txBody>
          <a:bodyPr wrap="square" rtlCol="0">
            <a:spAutoFit/>
          </a:bodyPr>
          <a:lstStyle/>
          <a:p>
            <a:r>
              <a:rPr lang="en-US" sz="1400" dirty="0" smtClean="0"/>
              <a:t>Gunderson &amp; </a:t>
            </a:r>
            <a:r>
              <a:rPr lang="en-US" sz="1400" dirty="0" err="1" smtClean="0"/>
              <a:t>Holling</a:t>
            </a:r>
            <a:r>
              <a:rPr lang="en-US" sz="1400" dirty="0" smtClean="0"/>
              <a:t> (2002) </a:t>
            </a:r>
            <a:endParaRPr lang="en-US" sz="1400" dirty="0"/>
          </a:p>
        </p:txBody>
      </p:sp>
      <p:sp>
        <p:nvSpPr>
          <p:cNvPr id="37" name="TextBox 36"/>
          <p:cNvSpPr txBox="1"/>
          <p:nvPr/>
        </p:nvSpPr>
        <p:spPr>
          <a:xfrm>
            <a:off x="1640844" y="4125462"/>
            <a:ext cx="1010464" cy="369332"/>
          </a:xfrm>
          <a:prstGeom prst="rect">
            <a:avLst/>
          </a:prstGeom>
          <a:noFill/>
        </p:spPr>
        <p:txBody>
          <a:bodyPr wrap="square" rtlCol="0">
            <a:spAutoFit/>
          </a:bodyPr>
          <a:lstStyle/>
          <a:p>
            <a:r>
              <a:rPr lang="en-US" dirty="0" smtClean="0"/>
              <a:t>Growth</a:t>
            </a:r>
            <a:endParaRPr lang="en-US" dirty="0"/>
          </a:p>
        </p:txBody>
      </p:sp>
      <p:sp>
        <p:nvSpPr>
          <p:cNvPr id="38" name="TextBox 37"/>
          <p:cNvSpPr txBox="1"/>
          <p:nvPr/>
        </p:nvSpPr>
        <p:spPr>
          <a:xfrm>
            <a:off x="4848371" y="4959825"/>
            <a:ext cx="927030" cy="369332"/>
          </a:xfrm>
          <a:prstGeom prst="rect">
            <a:avLst/>
          </a:prstGeom>
          <a:noFill/>
        </p:spPr>
        <p:txBody>
          <a:bodyPr wrap="square" rtlCol="0">
            <a:spAutoFit/>
          </a:bodyPr>
          <a:lstStyle/>
          <a:p>
            <a:r>
              <a:rPr lang="en-US" dirty="0" smtClean="0"/>
              <a:t>Release</a:t>
            </a:r>
            <a:endParaRPr lang="en-US" dirty="0"/>
          </a:p>
        </p:txBody>
      </p:sp>
      <p:sp>
        <p:nvSpPr>
          <p:cNvPr id="39" name="TextBox 38"/>
          <p:cNvSpPr txBox="1"/>
          <p:nvPr/>
        </p:nvSpPr>
        <p:spPr>
          <a:xfrm>
            <a:off x="1538871" y="1779973"/>
            <a:ext cx="1659385" cy="369332"/>
          </a:xfrm>
          <a:prstGeom prst="rect">
            <a:avLst/>
          </a:prstGeom>
          <a:noFill/>
        </p:spPr>
        <p:txBody>
          <a:bodyPr wrap="square" rtlCol="0">
            <a:spAutoFit/>
          </a:bodyPr>
          <a:lstStyle/>
          <a:p>
            <a:pPr algn="ctr"/>
            <a:r>
              <a:rPr lang="en-US" dirty="0" smtClean="0"/>
              <a:t>Reorganization</a:t>
            </a:r>
            <a:endParaRPr lang="en-US" dirty="0"/>
          </a:p>
        </p:txBody>
      </p:sp>
    </p:spTree>
    <p:extLst>
      <p:ext uri="{BB962C8B-B14F-4D97-AF65-F5344CB8AC3E}">
        <p14:creationId xmlns:p14="http://schemas.microsoft.com/office/powerpoint/2010/main" val="14500642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Graceful Failure?</a:t>
            </a:r>
            <a:endParaRPr lang="en-US" dirty="0"/>
          </a:p>
        </p:txBody>
      </p:sp>
      <p:sp>
        <p:nvSpPr>
          <p:cNvPr id="5" name="Content Placeholder 4"/>
          <p:cNvSpPr>
            <a:spLocks noGrp="1"/>
          </p:cNvSpPr>
          <p:nvPr>
            <p:ph idx="1"/>
          </p:nvPr>
        </p:nvSpPr>
        <p:spPr/>
        <p:txBody>
          <a:bodyPr>
            <a:normAutofit/>
          </a:bodyPr>
          <a:lstStyle/>
          <a:p>
            <a:pPr marL="0" indent="0" algn="ctr">
              <a:buNone/>
            </a:pPr>
            <a:r>
              <a:rPr lang="en-US" dirty="0" smtClean="0">
                <a:solidFill>
                  <a:srgbClr val="FF0000"/>
                </a:solidFill>
                <a:latin typeface="Britannic Bold"/>
                <a:cs typeface="Britannic Bold"/>
              </a:rPr>
              <a:t>Failure isn’t IF but WHEN and HOW BADLY</a:t>
            </a:r>
          </a:p>
          <a:p>
            <a:r>
              <a:rPr lang="en-US" dirty="0" smtClean="0"/>
              <a:t>Basis </a:t>
            </a:r>
            <a:r>
              <a:rPr lang="en-US" dirty="0" smtClean="0"/>
              <a:t>of earthquake building design</a:t>
            </a:r>
          </a:p>
          <a:p>
            <a:r>
              <a:rPr lang="en-US" dirty="0" smtClean="0"/>
              <a:t>Incorporates redundancy</a:t>
            </a:r>
            <a:endParaRPr lang="en-US" dirty="0" smtClean="0"/>
          </a:p>
          <a:p>
            <a:r>
              <a:rPr lang="en-US" dirty="0" smtClean="0"/>
              <a:t>Continue operations at reduced </a:t>
            </a:r>
            <a:r>
              <a:rPr lang="en-US" dirty="0" smtClean="0"/>
              <a:t>level </a:t>
            </a:r>
            <a:endParaRPr lang="en-US" dirty="0" smtClean="0"/>
          </a:p>
          <a:p>
            <a:r>
              <a:rPr lang="en-US" dirty="0" smtClean="0"/>
              <a:t>Quicker recovery</a:t>
            </a:r>
          </a:p>
          <a:p>
            <a:r>
              <a:rPr lang="en-US" dirty="0" smtClean="0"/>
              <a:t>Allowance for uncertainty</a:t>
            </a:r>
            <a:endParaRPr lang="en-US" dirty="0" smtClean="0"/>
          </a:p>
          <a:p>
            <a:r>
              <a:rPr lang="en-US" dirty="0" smtClean="0"/>
              <a:t>Failure at ACCEPTABLE risk levels</a:t>
            </a:r>
            <a:endParaRPr lang="en-US" dirty="0"/>
          </a:p>
        </p:txBody>
      </p:sp>
    </p:spTree>
    <p:extLst>
      <p:ext uri="{BB962C8B-B14F-4D97-AF65-F5344CB8AC3E}">
        <p14:creationId xmlns:p14="http://schemas.microsoft.com/office/powerpoint/2010/main" val="4046466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ags/tag4.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ncar_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30227</TotalTime>
  <Words>837</Words>
  <Application>Microsoft Macintosh PowerPoint</Application>
  <PresentationFormat>On-screen Show (4:3)</PresentationFormat>
  <Paragraphs>168</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ncar_slides</vt:lpstr>
      <vt:lpstr>PowerPoint Presentation</vt:lpstr>
      <vt:lpstr>PowerPoint Presentation</vt:lpstr>
      <vt:lpstr>Volatile and Changing</vt:lpstr>
      <vt:lpstr>PowerPoint Presentation</vt:lpstr>
      <vt:lpstr>PowerPoint Presentation</vt:lpstr>
      <vt:lpstr>Understanding Risk</vt:lpstr>
      <vt:lpstr>PowerPoint Presentation</vt:lpstr>
      <vt:lpstr>PowerPoint Presentation</vt:lpstr>
      <vt:lpstr>What is Graceful Failure?</vt:lpstr>
      <vt:lpstr>What is Graceful Failure?</vt:lpstr>
      <vt:lpstr>Resilience in Boulder</vt:lpstr>
      <vt:lpstr>Cascading Uncertainty</vt:lpstr>
      <vt:lpstr>Graceful Failure</vt:lpstr>
      <vt:lpstr>PowerPoint Presentation</vt:lpstr>
      <vt:lpstr>PowerPoint Presentation</vt:lpstr>
      <vt:lpstr>PowerPoint Presentation</vt:lpstr>
      <vt:lpstr>www.ecep.ucar.edu </vt:lpstr>
    </vt:vector>
  </TitlesOfParts>
  <Manager/>
  <Company>UCAR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Zhenya Gallon</dc:creator>
  <cp:keywords/>
  <dc:description/>
  <cp:lastModifiedBy>Mari Tye</cp:lastModifiedBy>
  <cp:revision>152</cp:revision>
  <dcterms:created xsi:type="dcterms:W3CDTF">2014-03-28T16:27:36Z</dcterms:created>
  <dcterms:modified xsi:type="dcterms:W3CDTF">2015-10-23T23:32:07Z</dcterms:modified>
  <cp:category/>
</cp:coreProperties>
</file>