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2"/>
  </p:notesMasterIdLst>
  <p:sldIdLst>
    <p:sldId id="271" r:id="rId2"/>
    <p:sldId id="316" r:id="rId3"/>
    <p:sldId id="318" r:id="rId4"/>
    <p:sldId id="319" r:id="rId5"/>
    <p:sldId id="320" r:id="rId6"/>
    <p:sldId id="317" r:id="rId7"/>
    <p:sldId id="295" r:id="rId8"/>
    <p:sldId id="300" r:id="rId9"/>
    <p:sldId id="312" r:id="rId10"/>
    <p:sldId id="32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83DE9C43-6620-3B4D-9F6C-40551EF62F3B}">
          <p14:sldIdLst>
            <p14:sldId id="271"/>
            <p14:sldId id="316"/>
            <p14:sldId id="318"/>
            <p14:sldId id="319"/>
            <p14:sldId id="320"/>
            <p14:sldId id="317"/>
            <p14:sldId id="295"/>
            <p14:sldId id="300"/>
            <p14:sldId id="312"/>
            <p14:sldId id="321"/>
          </p14:sldIdLst>
        </p14:section>
        <p14:section name="Extra" id="{996CE69D-FBEC-4C42-B500-F8CB82B67D50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Fox" initials="M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56"/>
    <a:srgbClr val="662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88" autoAdjust="0"/>
  </p:normalViewPr>
  <p:slideViewPr>
    <p:cSldViewPr>
      <p:cViewPr>
        <p:scale>
          <a:sx n="63" d="100"/>
          <a:sy n="63" d="100"/>
        </p:scale>
        <p:origin x="-2200" y="-304"/>
      </p:cViewPr>
      <p:guideLst>
        <p:guide orient="horz" pos="4032"/>
        <p:guide orient="horz" pos="288"/>
        <p:guide orient="horz" pos="2544"/>
        <p:guide orient="horz" pos="1296"/>
        <p:guide pos="2741"/>
        <p:guide pos="2885"/>
        <p:guide pos="3029"/>
        <p:guide pos="293"/>
        <p:guide pos="54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75390F-C50D-904D-8C6F-FB5CA7FD27AC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00B057-BCAB-0B45-A931-46D31BD84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9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2010 mountains west of the</a:t>
            </a:r>
            <a:r>
              <a:rPr lang="en-US" baseline="0" dirty="0" smtClean="0"/>
              <a:t> City of Boulder experienced the 4-mile Fire.</a:t>
            </a:r>
          </a:p>
          <a:p>
            <a:r>
              <a:rPr lang="en-US" baseline="0" dirty="0" smtClean="0"/>
              <a:t>At the time it was the most destructive fire in CO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B057-BCAB-0B45-A931-46D31BD842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2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reseach</a:t>
            </a:r>
            <a:r>
              <a:rPr lang="en-US" dirty="0" smtClean="0"/>
              <a:t> (e.g. Daniel Aldrich, Northeastern</a:t>
            </a:r>
            <a:r>
              <a:rPr lang="en-US" baseline="0" dirty="0" smtClean="0"/>
              <a:t> Univ.</a:t>
            </a:r>
            <a:r>
              <a:rPr lang="en-US" dirty="0" smtClean="0"/>
              <a:t>) – social capital serves as the critical engine for post-disaster recovery.</a:t>
            </a:r>
          </a:p>
          <a:p>
            <a:r>
              <a:rPr lang="en-US" dirty="0" smtClean="0"/>
              <a:t>These ties are </a:t>
            </a:r>
            <a:r>
              <a:rPr lang="en-US" b="1" dirty="0" smtClean="0"/>
              <a:t>more important </a:t>
            </a:r>
            <a:r>
              <a:rPr lang="en-US" dirty="0" smtClean="0"/>
              <a:t>than factors such as damage from the event, wealth, or investment in physical infrastructure.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B057-BCAB-0B45-A931-46D31BD842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 forward to the 2013 floods…. Did the IMA make a difference?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B057-BCAB-0B45-A931-46D31BD842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Radio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 network was instrumental in transmitting information to county emergency managers and between mountain communities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Communities organized to self-rescue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Loss of lives was minimal – which, given the conditions, was pretty phenomenal.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Virtually every mountain community has an amazing survival story, often because neighbors showed up at a critical juncture.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B057-BCAB-0B45-A931-46D31BD842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0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Govt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 reliance – particularly true in urban areas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A change in behavior will require a culture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change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598BE3-4833-7148-8504-0688E07EC2A8}" type="slidenum">
              <a:rPr lang="en-US">
                <a:ea typeface="ヒラギノ角ゴ Pro W3" charset="-128"/>
                <a:cs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B057-BCAB-0B45-A931-46D31BD842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2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9821-3AF0-F948-9772-962205609C1D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916C-88F4-854C-8B06-D25A803C6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ISETswirl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800" y="3657600"/>
            <a:ext cx="7553964" cy="34019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7365-0051-1A4F-B1C1-83863CF1C844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6EBE-FDFC-B24A-8AB6-EB76D3520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58BD-6B64-BF4F-9945-86811B069FAA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2CE5-6639-924C-AAD5-28D5DE6F7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D165-3ACC-3E4F-9BF5-ED73D796D270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AB98-3960-C446-AE69-2F285D15D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B884-7A65-7749-A36C-A232E9D2FBCD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FCA3-014F-AE4E-A9CB-7E6674622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3ECA-F298-FA4A-90CE-39D04793CD5E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1327-A33B-6348-B344-49F06AF58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A60-E01D-6E43-B67D-2433B4214A3B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A0BD-B77D-6A40-ADCD-F2B0C65E1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0EF2-FD02-2549-B635-2057FAAF9BCE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B15E-2916-1B48-B5EF-68FD7ACEE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571C-9252-C143-A8CD-63B7FA6007BE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A113-A9FE-5642-BA1F-9C0930CFD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B8E8-4EC7-A442-BE0F-2A217EA5B57E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60EC-9F66-FA4A-87F9-6D56C3E52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F243-8667-284F-B65C-14467673ACB8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8098-EDD9-DE4F-B010-EDB5BA581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ISETswirlfaded05_20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625" y="3688741"/>
            <a:ext cx="7544975" cy="33978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DB6CA6-0AC8-F945-B85B-F3F6CB89B8A5}" type="datetime1">
              <a:rPr lang="en-US"/>
              <a:pPr>
                <a:defRPr/>
              </a:pPr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D2BDAF-4BA3-D34E-BCD6-4B5A0F17E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ETswirl_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57600"/>
            <a:ext cx="7553964" cy="3401906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304800" y="1825625"/>
            <a:ext cx="8458200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sz="4000" b="1" dirty="0" smtClean="0"/>
              <a:t>Thresholds and Transformation: Local Fires, Floods, and the Inter-Mountain Alliance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0" y="381000"/>
            <a:ext cx="2286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rgbClr val="662506"/>
                </a:solidFill>
              </a:rPr>
              <a:t>Karen MacClune</a:t>
            </a:r>
          </a:p>
          <a:p>
            <a:pPr algn="r"/>
            <a:r>
              <a:rPr lang="en-US" sz="1600" dirty="0" smtClean="0">
                <a:solidFill>
                  <a:srgbClr val="662506"/>
                </a:solidFill>
              </a:rPr>
              <a:t>Senior Scientist, ISET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mmunity_concept_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873506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426116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MileCanyonPCullis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85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credit: P. </a:t>
            </a:r>
            <a:r>
              <a:rPr lang="en-US" dirty="0" err="1" smtClean="0">
                <a:solidFill>
                  <a:schemeClr val="bg1"/>
                </a:solidFill>
              </a:rPr>
              <a:t>Cullis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9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Birth of the </a:t>
            </a:r>
            <a:r>
              <a:rPr lang="en-US" b="1" dirty="0" err="1" smtClean="0">
                <a:solidFill>
                  <a:srgbClr val="000090"/>
                </a:solidFill>
              </a:rPr>
              <a:t>InterMountain</a:t>
            </a:r>
            <a:r>
              <a:rPr lang="en-US" b="1" dirty="0" smtClean="0">
                <a:solidFill>
                  <a:srgbClr val="000090"/>
                </a:solidFill>
              </a:rPr>
              <a:t> Alliance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458200" cy="1600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Fourmile</a:t>
            </a:r>
            <a:r>
              <a:rPr lang="en-US" dirty="0"/>
              <a:t> Canyon Fire </a:t>
            </a:r>
            <a:r>
              <a:rPr lang="en-US" dirty="0" smtClean="0"/>
              <a:t>was a </a:t>
            </a:r>
            <a:r>
              <a:rPr lang="en-US" dirty="0"/>
              <a:t>catalyst for change in the mountain communities west of </a:t>
            </a:r>
            <a:r>
              <a:rPr lang="en-US" dirty="0" smtClean="0"/>
              <a:t>Boulder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 descr="W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5725160" cy="4917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276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7432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 smtClean="0"/>
              <a:t>Allenspark</a:t>
            </a:r>
            <a:r>
              <a:rPr lang="en-US" dirty="0"/>
              <a:t>, Lyons, Nederland, Ward, Gold Hill, Jamestown, Bar-K, and Left Hand Canyon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forum for </a:t>
            </a:r>
            <a:r>
              <a:rPr lang="en-US" dirty="0" smtClean="0"/>
              <a:t>communities </a:t>
            </a:r>
            <a:r>
              <a:rPr lang="en-US" dirty="0"/>
              <a:t>to assist each other in preparing for disaster and in planning for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7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Support and growth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1066800"/>
          </a:xfrm>
        </p:spPr>
        <p:txBody>
          <a:bodyPr/>
          <a:lstStyle/>
          <a:p>
            <a:r>
              <a:rPr lang="en-US" dirty="0" smtClean="0"/>
              <a:t>IMA was recognized and supported by the County Office of Emergency Management to</a:t>
            </a:r>
            <a:r>
              <a:rPr lang="en-US" dirty="0" smtClean="0"/>
              <a:t>:</a:t>
            </a:r>
            <a:endParaRPr lang="en-US" dirty="0" smtClean="0"/>
          </a:p>
        </p:txBody>
      </p:sp>
      <p:pic>
        <p:nvPicPr>
          <p:cNvPr id="4" name="Picture 3" descr="bcares anten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6" y="2503072"/>
            <a:ext cx="3609096" cy="48121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6600" y="2363152"/>
            <a:ext cx="5867400" cy="44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document the resources present in each town </a:t>
            </a:r>
          </a:p>
          <a:p>
            <a:pPr lvl="1"/>
            <a:r>
              <a:rPr lang="en-US" dirty="0" smtClean="0"/>
              <a:t>devise community specific plans to support local volunteer fire departments</a:t>
            </a:r>
          </a:p>
          <a:p>
            <a:pPr lvl="1"/>
            <a:r>
              <a:rPr lang="en-US" dirty="0" smtClean="0"/>
              <a:t>create a partnership with Boulder County Amateur Radio Emergency Services to design a Mountain Emergency Radio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9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Co-Benefits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Specific actions were important, but so were the connections and networks built.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nterMountain Alli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51" y="18288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1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lderFl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09" y="0"/>
            <a:ext cx="92053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credit: Associated Press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3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The Flood of 2013 and the IMA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actions and social networks made a difference</a:t>
            </a:r>
          </a:p>
        </p:txBody>
      </p:sp>
      <p:pic>
        <p:nvPicPr>
          <p:cNvPr id="5" name="Picture 4" descr="boulderhom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0" y="3941124"/>
            <a:ext cx="8140130" cy="29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4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What have we learned…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678363"/>
          </a:xfrm>
        </p:spPr>
        <p:txBody>
          <a:bodyPr/>
          <a:lstStyle/>
          <a:p>
            <a:r>
              <a:rPr lang="en-US" sz="2800" dirty="0" smtClean="0"/>
              <a:t>Many </a:t>
            </a:r>
            <a:r>
              <a:rPr lang="en-US" sz="2800" dirty="0"/>
              <a:t>citizens have a reliance on government response that is </a:t>
            </a:r>
            <a:r>
              <a:rPr lang="en-US" sz="2800" dirty="0" smtClean="0"/>
              <a:t>out of </a:t>
            </a:r>
            <a:r>
              <a:rPr lang="en-US" sz="2800" dirty="0"/>
              <a:t>proportion to what is possible in a large </a:t>
            </a:r>
            <a:r>
              <a:rPr lang="en-US" sz="2800" dirty="0" smtClean="0"/>
              <a:t>disaster.</a:t>
            </a:r>
          </a:p>
          <a:p>
            <a:r>
              <a:rPr lang="en-US" sz="2800" dirty="0" smtClean="0"/>
              <a:t>How people responded, both during and after the flood, is heavily constrained by the culture in which they function.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9624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j-lt"/>
              </a:rPr>
              <a:t>Boulder and Larimer Counties are now working on building a culture of connectedness and interdependence – using the IMA as a model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Jamestown post-fl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04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…and what does it mean for transformation?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isaster </a:t>
            </a:r>
            <a:r>
              <a:rPr lang="en-US" dirty="0"/>
              <a:t>resilience </a:t>
            </a:r>
            <a:r>
              <a:rPr lang="en-US" dirty="0" smtClean="0"/>
              <a:t>is </a:t>
            </a:r>
            <a:r>
              <a:rPr lang="en-US" dirty="0"/>
              <a:t>not only about resource and economic capacity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Cultural blinders at all levels can limit our preparedness, leave us vulnerable, limit our response, and hobble our recovery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flood and the fire </a:t>
            </a:r>
            <a:r>
              <a:rPr lang="en-US" dirty="0"/>
              <a:t>were beyond anything planned for – and this is increasingly going to be our </a:t>
            </a:r>
            <a:r>
              <a:rPr lang="en-US" dirty="0" smtClean="0"/>
              <a:t>reality</a:t>
            </a:r>
          </a:p>
          <a:p>
            <a:pPr>
              <a:buFont typeface="Arial"/>
              <a:buChar char="•"/>
            </a:pPr>
            <a:r>
              <a:rPr lang="en-US" dirty="0"/>
              <a:t>Community is the fabric that enables us to respond. Strong networks can prevent events from escalating to disasters.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6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SET_PPT_125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Template_ISET_PPT_12509.pptx</Template>
  <TotalTime>4495</TotalTime>
  <Words>489</Words>
  <Application>Microsoft Macintosh PowerPoint</Application>
  <PresentationFormat>On-screen Show (4:3)</PresentationFormat>
  <Paragraphs>44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Template_ISET_PPT_12509</vt:lpstr>
      <vt:lpstr>PowerPoint Presentation</vt:lpstr>
      <vt:lpstr>PowerPoint Presentation</vt:lpstr>
      <vt:lpstr>Birth of the InterMountain Alliance</vt:lpstr>
      <vt:lpstr>Support and growth</vt:lpstr>
      <vt:lpstr>Co-Benefits</vt:lpstr>
      <vt:lpstr>PowerPoint Presentation</vt:lpstr>
      <vt:lpstr>The Flood of 2013 and the IMA</vt:lpstr>
      <vt:lpstr>What have we learned…</vt:lpstr>
      <vt:lpstr>…and what does it mean for transformation?</vt:lpstr>
      <vt:lpstr>PowerPoint Presentation</vt:lpstr>
    </vt:vector>
  </TitlesOfParts>
  <Company>The Bridge Studio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Fox</dc:creator>
  <cp:lastModifiedBy>Karen MacClune</cp:lastModifiedBy>
  <cp:revision>61</cp:revision>
  <dcterms:created xsi:type="dcterms:W3CDTF">2012-05-09T22:48:13Z</dcterms:created>
  <dcterms:modified xsi:type="dcterms:W3CDTF">2015-10-22T16:10:37Z</dcterms:modified>
</cp:coreProperties>
</file>