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56" r:id="rId3"/>
    <p:sldId id="277" r:id="rId4"/>
    <p:sldId id="257" r:id="rId5"/>
    <p:sldId id="258" r:id="rId6"/>
    <p:sldId id="274" r:id="rId7"/>
    <p:sldId id="280" r:id="rId8"/>
    <p:sldId id="269" r:id="rId9"/>
    <p:sldId id="270" r:id="rId10"/>
    <p:sldId id="271" r:id="rId11"/>
    <p:sldId id="276" r:id="rId12"/>
    <p:sldId id="259" r:id="rId13"/>
    <p:sldId id="261" r:id="rId14"/>
    <p:sldId id="260" r:id="rId15"/>
    <p:sldId id="264" r:id="rId16"/>
    <p:sldId id="262" r:id="rId17"/>
    <p:sldId id="263" r:id="rId18"/>
    <p:sldId id="268" r:id="rId19"/>
    <p:sldId id="266" r:id="rId20"/>
    <p:sldId id="279" r:id="rId21"/>
    <p:sldId id="267" r:id="rId22"/>
    <p:sldId id="273"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0" autoAdjust="0"/>
    <p:restoredTop sz="82647" autoAdjust="0"/>
  </p:normalViewPr>
  <p:slideViewPr>
    <p:cSldViewPr>
      <p:cViewPr varScale="1">
        <p:scale>
          <a:sx n="77" d="100"/>
          <a:sy n="77" d="100"/>
        </p:scale>
        <p:origin x="-17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7B58A-EF92-45AF-914A-16516085BE8D}" type="datetimeFigureOut">
              <a:rPr lang="en-US" smtClean="0"/>
              <a:t>10/24/15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043A67-2013-4C0B-95AB-CB4E5F319206}" type="slidenum">
              <a:rPr lang="en-US" smtClean="0"/>
              <a:t>‹#›</a:t>
            </a:fld>
            <a:endParaRPr lang="en-US"/>
          </a:p>
        </p:txBody>
      </p:sp>
    </p:spTree>
    <p:extLst>
      <p:ext uri="{BB962C8B-B14F-4D97-AF65-F5344CB8AC3E}">
        <p14:creationId xmlns:p14="http://schemas.microsoft.com/office/powerpoint/2010/main" val="390841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smonitor.com/USA/USA-Update/2014/0107/Polar-vortex-invades-South-spiking-energy-use-but-sparing-citrus-growers-video" TargetMode="External"/><Relationship Id="rId4" Type="http://schemas.openxmlformats.org/officeDocument/2006/relationships/hyperlink" Target="http://www.thestate.com/2014/01/07/3194303/frozen-equipment-record-demand.html" TargetMode="External"/><Relationship Id="rId5" Type="http://schemas.openxmlformats.org/officeDocument/2006/relationships/hyperlink" Target="http://rt.com/usa/ny-state-emergency-polar-vortex-257/" TargetMode="External"/><Relationship Id="rId6" Type="http://schemas.openxmlformats.org/officeDocument/2006/relationships/hyperlink" Target="http://www.accuweather.com/en/weather-news/severe-weather-us-power-grid/17498060" TargetMode="External"/><Relationship Id="rId7" Type="http://schemas.openxmlformats.org/officeDocument/2006/relationships/hyperlink" Target="http://thinkprogress.org/climate/2013/08/12/2453181/update-electric-grid/"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8E8BD-385F-4D90-A809-682152FE94B7}"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But this week’s Polar Vortex is putting the vulnerability of the U.S. energy grid in focus. On Tuesday, electricity demand in parts of the Southeast U.S. was the </a:t>
            </a:r>
            <a:r>
              <a:rPr lang="en-US" sz="1200" b="0" i="0" u="sng" kern="1200" dirty="0" smtClean="0">
                <a:solidFill>
                  <a:schemeClr val="tx1"/>
                </a:solidFill>
                <a:latin typeface="+mn-lt"/>
                <a:ea typeface="+mn-ea"/>
                <a:cs typeface="+mn-cs"/>
                <a:hlinkClick r:id="rId3"/>
              </a:rPr>
              <a:t>second-highest</a:t>
            </a:r>
            <a:r>
              <a:rPr lang="en-US" sz="1200" b="0" i="0" kern="1200" dirty="0" smtClean="0">
                <a:solidFill>
                  <a:schemeClr val="tx1"/>
                </a:solidFill>
                <a:latin typeface="+mn-lt"/>
                <a:ea typeface="+mn-ea"/>
                <a:cs typeface="+mn-cs"/>
              </a:rPr>
              <a:t> it’s been in winter since the 1920s, according to the Tennessee Valley Authority. Parts of Tennessee lost power during the night, and parts of South Carolina </a:t>
            </a:r>
            <a:r>
              <a:rPr lang="en-US" sz="1200" b="0" i="0" u="sng" kern="1200" dirty="0" smtClean="0">
                <a:solidFill>
                  <a:schemeClr val="tx1"/>
                </a:solidFill>
                <a:latin typeface="+mn-lt"/>
                <a:ea typeface="+mn-ea"/>
                <a:cs typeface="+mn-cs"/>
                <a:hlinkClick r:id="rId4"/>
              </a:rPr>
              <a:t>instituted rolling blackouts</a:t>
            </a:r>
            <a:r>
              <a:rPr lang="en-US" sz="1200" b="0" i="0" kern="1200" dirty="0" smtClean="0">
                <a:solidFill>
                  <a:schemeClr val="tx1"/>
                </a:solidFill>
                <a:latin typeface="+mn-lt"/>
                <a:ea typeface="+mn-ea"/>
                <a:cs typeface="+mn-cs"/>
              </a:rPr>
              <a:t> to manage the electricity demand. Earlier this week, </a:t>
            </a:r>
            <a:r>
              <a:rPr lang="en-US" sz="1200" b="0" i="0" u="sng" kern="1200" dirty="0" smtClean="0">
                <a:solidFill>
                  <a:schemeClr val="tx1"/>
                </a:solidFill>
                <a:latin typeface="+mn-lt"/>
                <a:ea typeface="+mn-ea"/>
                <a:cs typeface="+mn-cs"/>
                <a:hlinkClick r:id="rId5"/>
              </a:rPr>
              <a:t>40,000 people</a:t>
            </a:r>
            <a:r>
              <a:rPr lang="en-US" sz="1200" b="0" i="0" kern="1200" dirty="0" smtClean="0">
                <a:solidFill>
                  <a:schemeClr val="tx1"/>
                </a:solidFill>
                <a:latin typeface="+mn-lt"/>
                <a:ea typeface="+mn-ea"/>
                <a:cs typeface="+mn-cs"/>
              </a:rPr>
              <a:t> in Indiana lost power, and people across the country were urged to conserve power so that the grid could deal with the spike in demand.</a:t>
            </a: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Severe weather is the number one cause of power outages in the U.S., meaning that as extreme events become more common, the U.S. power grid will be put more and more at risk. Between 2003 and 2012, extreme weather </a:t>
            </a:r>
            <a:r>
              <a:rPr lang="en-US" sz="1200" b="0" i="0" u="sng" kern="1200" dirty="0" smtClean="0">
                <a:solidFill>
                  <a:schemeClr val="tx1"/>
                </a:solidFill>
                <a:latin typeface="+mn-lt"/>
                <a:ea typeface="+mn-ea"/>
                <a:cs typeface="+mn-cs"/>
                <a:hlinkClick r:id="rId6"/>
              </a:rPr>
              <a:t>caused</a:t>
            </a:r>
            <a:r>
              <a:rPr lang="en-US" sz="1200" b="0" i="0" kern="1200" dirty="0" smtClean="0">
                <a:solidFill>
                  <a:schemeClr val="tx1"/>
                </a:solidFill>
                <a:latin typeface="+mn-lt"/>
                <a:ea typeface="+mn-ea"/>
                <a:cs typeface="+mn-cs"/>
              </a:rPr>
              <a:t> more than 675 power outages and cost the U.S. $18 billion to $33 billion per year, according to the President’s Council of Economic Advisers and the Department of Energy. According to the report, which was released in August, transmission line construction in the U.S. has slowed from 10,000 miles built per year in the late 1960s to just 1,000 miles per year in the mid-2000s — a slowdown that means about 70 percent of U.S. transmission lines and power transformers are over 25 years old. </a:t>
            </a:r>
            <a:r>
              <a:rPr lang="en-US" sz="1200" b="0" i="0" kern="1200" dirty="0" err="1" smtClean="0">
                <a:solidFill>
                  <a:schemeClr val="tx1"/>
                </a:solidFill>
                <a:latin typeface="+mn-lt"/>
                <a:ea typeface="+mn-ea"/>
                <a:cs typeface="+mn-cs"/>
              </a:rPr>
              <a:t>Massoud</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Amin</a:t>
            </a:r>
            <a:r>
              <a:rPr lang="en-US" sz="1200" b="0" i="0" kern="1200" dirty="0" smtClean="0">
                <a:solidFill>
                  <a:schemeClr val="tx1"/>
                </a:solidFill>
                <a:latin typeface="+mn-lt"/>
                <a:ea typeface="+mn-ea"/>
                <a:cs typeface="+mn-cs"/>
              </a:rPr>
              <a:t>, electrical engineering professor at the University of Minnesota, </a:t>
            </a:r>
            <a:r>
              <a:rPr lang="en-US" sz="1200" b="0" i="0" u="sng" kern="1200" dirty="0" smtClean="0">
                <a:solidFill>
                  <a:schemeClr val="tx1"/>
                </a:solidFill>
                <a:latin typeface="+mn-lt"/>
                <a:ea typeface="+mn-ea"/>
                <a:cs typeface="+mn-cs"/>
                <a:hlinkClick r:id="rId7"/>
              </a:rPr>
              <a:t>estimates</a:t>
            </a:r>
            <a:r>
              <a:rPr lang="en-US" sz="1200" b="0" i="0" kern="1200" dirty="0" smtClean="0">
                <a:solidFill>
                  <a:schemeClr val="tx1"/>
                </a:solidFill>
                <a:latin typeface="+mn-lt"/>
                <a:ea typeface="+mn-ea"/>
                <a:cs typeface="+mn-cs"/>
              </a:rPr>
              <a:t> that updating the country to Smart Grid technology would cost $21 billion per year for the next two decades, but would ultimately result in savings of savings of between $79 and $94 billion per year.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7043A67-2013-4C0B-95AB-CB4E5F319206}"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B31677-F820-4418-A588-065B89094CD2}"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6551A-7A26-4E0B-B7E6-0A8A725B37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31677-F820-4418-A588-065B89094CD2}"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6551A-7A26-4E0B-B7E6-0A8A725B37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31677-F820-4418-A588-065B89094CD2}"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6551A-7A26-4E0B-B7E6-0A8A725B37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31677-F820-4418-A588-065B89094CD2}"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6551A-7A26-4E0B-B7E6-0A8A725B37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B31677-F820-4418-A588-065B89094CD2}" type="datetimeFigureOut">
              <a:rPr lang="en-US" smtClean="0"/>
              <a:t>10/24/15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6551A-7A26-4E0B-B7E6-0A8A725B37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B31677-F820-4418-A588-065B89094CD2}" type="datetimeFigureOut">
              <a:rPr lang="en-US" smtClean="0"/>
              <a:t>10/24/15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6551A-7A26-4E0B-B7E6-0A8A725B37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B31677-F820-4418-A588-065B89094CD2}" type="datetimeFigureOut">
              <a:rPr lang="en-US" smtClean="0"/>
              <a:t>10/24/15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56551A-7A26-4E0B-B7E6-0A8A725B37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B31677-F820-4418-A588-065B89094CD2}" type="datetimeFigureOut">
              <a:rPr lang="en-US" smtClean="0"/>
              <a:t>10/24/15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56551A-7A26-4E0B-B7E6-0A8A725B37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31677-F820-4418-A588-065B89094CD2}" type="datetimeFigureOut">
              <a:rPr lang="en-US" smtClean="0"/>
              <a:t>10/24/15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56551A-7A26-4E0B-B7E6-0A8A725B37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31677-F820-4418-A588-065B89094CD2}" type="datetimeFigureOut">
              <a:rPr lang="en-US" smtClean="0"/>
              <a:t>10/24/15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6551A-7A26-4E0B-B7E6-0A8A725B37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31677-F820-4418-A588-065B89094CD2}" type="datetimeFigureOut">
              <a:rPr lang="en-US" smtClean="0"/>
              <a:t>10/24/15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6551A-7A26-4E0B-B7E6-0A8A725B37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31677-F820-4418-A588-065B89094CD2}" type="datetimeFigureOut">
              <a:rPr lang="en-US" smtClean="0"/>
              <a:t>10/24/15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6551A-7A26-4E0B-B7E6-0A8A725B37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914400"/>
            <a:ext cx="9144000" cy="457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093" y="559557"/>
            <a:ext cx="7861110" cy="646331"/>
          </a:xfrm>
          <a:prstGeom prst="rect">
            <a:avLst/>
          </a:prstGeom>
          <a:noFill/>
        </p:spPr>
        <p:txBody>
          <a:bodyPr wrap="square" rtlCol="0">
            <a:spAutoFit/>
          </a:bodyPr>
          <a:lstStyle/>
          <a:p>
            <a:r>
              <a:rPr lang="en-US" sz="3600" b="1" dirty="0" smtClean="0"/>
              <a:t>How much clean energy is available?</a:t>
            </a:r>
            <a:endParaRPr lang="en-US" sz="3600" b="1" dirty="0"/>
          </a:p>
        </p:txBody>
      </p:sp>
      <p:sp>
        <p:nvSpPr>
          <p:cNvPr id="3074" name="AutoShape 2" descr="data:image/png;base64,iVBORw0KGgoAAAANSUhEUgAAAKAAAACgCAMAAAC8EZcfAAAArlBMVEX3lCL////3kh33kBX6vnn4pD33khr3jQD3kA///fr3jwD/+fL2iwD+9On//Pn7x5X+8OD95tD3lyL82bb6uHP3mS/+8ub94sr4lhf97Nn6wY76u3v5qlf4nzr5qVD2iAD93r381Kn5sGX7zqD4pE75sWj7yI/4oEL7yJn83MP6uXH8z575q1P7w4f6u4P4p0n706/7wYH4oC/5sFv717n5rWP4pTv82rL6tmX4plVTV3tpAAAK7ElEQVR4nMWdeXuiPBDAIdQkGKmIIh7FBa1HD2tb27fd7//FXi6RI0Cuduef7vOswo/JMJnMTKKmS4pJiDUPdzerlavl4q5WN7twbhFyK3t9TebLt7b3sFj3+ghjAwCtIAAYBkb93vn44dlSkOKAJNgsV24fwxJZWQDE2F0tNwH5dcBgcu/CVrgCJHTvJ8EvApLRdx9VxrQDEhio/z0S0SM3IBltVgPIznYVY7Da8DNyApJg6WMhvFgg9pe85sgHOL5zMcfI1gVg9278U4AkcBDLW9GBCJHDo0VmQDI+V5UnOtQAn8fMiKyAowk0yrcxljcGHaBbDDgZKQUkRxdXb4IXZl8UMPq2e2RTIgugOZ5RXg14vg1r1OwC8GxsqgG0j33qq+FY5CTscWLE/tFWATheNZgamuuvEiqMxFh1u5xOwInbpCU01u2VjAojM3HfJAHnK9T8/I+6HsoBagCt5jKA432LJwE9XbfuJQk1Y98+zK2AT43Dm0g/+simWcOMAt0nUcBdx8SG4pdQwhdmAuBOCNBadykHx48u4wsvgtYWP6A16byzsYw+J+cLM8GTRsImQLLt1gz8jD8p6Qszwm0TYQOg9clwW3gfX1XWF2aEdw2zCh3QYtBfZN1ushKS9YUZYYMOqYAM9pdKmHxa2hemhHQ7pAKuGfnwIfm4vC9Mr7ZmBdyx3tBYpjGdvC9MBNH8IQVwyPxawlVq2Sp8YSx4yAI4dpkXRsBNA3fiS6+l0us59Xm5Bjjfc5g8fki+Yx4UqRD6tdimBsg1MeCDmT2VGhVGsU0X4COXLuA2W/kclHiaSPBjO2DIdznQy3yXrUqFmW9tArR5fS6+ONejIiuM5k+7GfB2ybsUR5e0H1HjrLXYud42AoYD7qvli56dKhVqg7AJ0HK4DQmeL1+esrvPLpmRBsA3ASXMLl9W5gsjw36jA3oiOhjkT6vMF0YTlEcDJFuRZFX+lij0hZqxJRTA8UzkWvgagSj0hbNxHZDciWXGt9fRUOYLNXhHaoCCIRO8v46GOl+o9cMaoGDQCfxCqlSdL0yyFiVA4bDdLYRwCn0h2pQBBS0wEni4Air0hbkVZoBjR/RK+KWQyFXnC7VLcJ0CEu4oIRdYyqso9IUTUgAUmkRSAftilK7OF16mkwTQZF/I1QU+FAAV+kI8NHNAIvPc/dcioDpfCPYkBwxkrmq8lQJMhXFhkAN+y5g2fC6VjKaK1sjRhb8vgJLDMislfaTsuSyIZIBSIxxdp1wXfBCKiqgXDjJAoUDwKricpffc7q+wSRIpRYAWT7KDIqmt/AAg3FsJYCA5xQPnhwCTDK6mYHoalG1QXcwVByKaTiZyJlh5S/gX/80Sz8eaPj/JOq7SWzJX5gejMT7NI0BPONK6iDEpAK7VKTCKubwIUL4QA/9e+TaK8tWp9D90zVxIA4J9npD64s+etAk+mhp5lo4xs4KOLpC+65Bontesd/lnhpcVjsKQPxHwbmmWggAOLzJAS3LWrAmyNE8BIMzrbPIGXRbkaSqKMNd1yUatDWo41I5KBiVaI06nEeDoGcv171XEOGqPKp4Z+MPdKZ7wTDJ9chQOM3zUnpU8MECTPPA3j5oyJYJnTXomTqSUtdU3ynQITpqS6K2YEo11qC6iURRcOpUu6ZEPAJRvJ1UmsNZvsMD7v/eueL+wYslnkqsVvtu6FSzuHKVOR1jyufgKmC6kbG/Y6yue/dQAjm4u7wsZ3cyQ8Y/tsT7EZQne/rE9wqa2oVzIv7VHvJ52AP5TewTou+JlbumbR37ZHgF2HM2BGGvHCsjt25/+2bPoO4W47dEXxVu9bMIwPCyWaTp+6mWznTnaRjEwRO9hQx83lz36gtGM4Yzt7P7Zn/njJMkFey9+amjQb+6FZ7bHKJo5iwAiymtLlv/Ff27Q5YI4bARktkdwFoqo4YSmnE0KeL1en/KhknTbYxRRP/HHbvBEc3v2XRUQtfYfp2rvsEf8pI35V3V9mheZf8JeBRD4HuWDtQdrs0c01mxuQETrv/dcCKqA5Vpts7TYI7I1ize5Bdd1B0eG0TDVASMfviMsm0b0Jnt0LI1wLkrgfX13wHQZmxEFMFJBb/jg2fE21E5Eij2CE9E4E6zArfcgztOeZipgMuGsVuvJZLHYhK9BYE9bUKv2aEyIxll4oRhgcEqvQAdM/gdAw8DRADquu9/f//2cvO3Cr9GcMvqZPWZ6xENT40t6G6vawBwultMMWESNV1MxLkJoMBj0e73vm7fxeD6dWvFuZDNh9pb7DPBB1+IVGDMf3FcN0FrmKVUWQAoxTGDRzPfP2+Vw8fDgeaPpU7LcjL2Apk/XzLFFvQl2vr16KSHAEmrEGsFGdvCcajCu5ms8KTN8rFiNVyxSSQKWWNNBxS9JISdk9YRGxQOaB1S0DnWAF3HCBJC1sgGcsgFax/IkpBwQxE3LcbXzL5sR4lLtX59XbVc5YFLeiAHZGiHQomSAnl99LOWA+JgBzlnihXL+xXz6U7ML5YBongHqDPXYcmAyXVKsQjUgcPULIMMYD4oeMIr9aBdUDJiMcApodwKiYge7R98PqBzQzgE721fh3dUDJrHfLwBmzVtp79a43dHA/dUA09jvFwDhh34F7Np6dvWA8+b9bGoBLwmprH+wdT7G10Zab9/8QbWAl5ReBthWpoR+7v02/RZNKwXMq2uXHtbmwsFl41L0ery0ltOVAib7RouAzavPWXgxv0n7jKMUENkVQP274cL4sr1j1NWgpBLQyLuZcsApvdvAyLpxzRB1xTwqAZ1pDfCWPt/NUlu1dt17YRQC4uNtDTAaQooKs5Z1e8sQMioM+QsTQ2E/ybAOgVIDHNViv58FhIUtlAVAUuspgZ9WYn712O9HAeFfQgWsdWKmHpCwdh4rA0TF9F5pV9i5kviJDdBmXjarAixuUakA2iVXg5/1eMnHfENFgMCxGwFLew7gnkRLD46ShhpAUCmOlwHJda0R52+tF57ymhpAuCQtgPr0ms580m2WswwUA4J9pexX3b7r/cke5FP37vkKAEoA/1Sz2rUN0FlZAn8NeSu8KgBhrXJRA7zNzBBz108UAMJlLela34Q//RS8hTyg8VmvO1OOMbCZZt4fAIQ+pYJFOwhiJNaIKgsIHFrZh3qURiBEKJsCdgMaC/20lFCEUA4QxOlUZkB9I9BYIAUI6r03rYD6Fz+hDCCAXw0gjWcebRzed1kCEDoN+ms7NeqV19uIA8KWw8Fazt0KOHUoDAir7YeMgLrFp0NRQOg3n7rVcbSaPeF5VcQAAZy0Nn61H05HhhyEYsVEOGwvdXcc72cG7KfWigAag6CjZaDzgETrzNoVzQ8ItHOb+bEB6uTgst2TG9BwD92dDAyHdJqjlmMcJQDRasTQEcJ0Dqu1mTHE13yAeLbpHF5mwLjy3+21eQChs2TC4zgLeLzVOm7NDmhoW+YjldlPU7Y+1oPW95kVEAzWH4zq4wKMW4P8vKNFFBAYyOc6M5vzRO9g7TbOLQyAALprztPbuc9ED15ODSv6TkCITy+ceCKnypvzj/UMUdTYDgjQbP1Ba4ZSDhgJscPeAFcb/hoB4+aiQS+0hX49QAgwFmuzrfx0ABUw/dmALZtTVgoYMwablzsfxr++AOqAIGJDjv/5sgmE6SQBIzGno4fXxfn0jgYIvSeAyDDizjbkns7DV2805Tc7lYApJSGWNQ3GyRv69XbcRf9Muu0k2RL5H5rerR4YXRnyAAAAAElFTkSuQmCC"/>
          <p:cNvSpPr>
            <a:spLocks noChangeAspect="1" noChangeArrowheads="1"/>
          </p:cNvSpPr>
          <p:nvPr/>
        </p:nvSpPr>
        <p:spPr bwMode="auto">
          <a:xfrm>
            <a:off x="155575" y="-914400"/>
            <a:ext cx="1905000" cy="190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solar icon.jpg"/>
          <p:cNvPicPr>
            <a:picLocks noChangeAspect="1"/>
          </p:cNvPicPr>
          <p:nvPr/>
        </p:nvPicPr>
        <p:blipFill>
          <a:blip r:embed="rId2" cstate="print"/>
          <a:stretch>
            <a:fillRect/>
          </a:stretch>
        </p:blipFill>
        <p:spPr>
          <a:xfrm>
            <a:off x="799532" y="3404729"/>
            <a:ext cx="1425053" cy="1384569"/>
          </a:xfrm>
          <a:prstGeom prst="rect">
            <a:avLst/>
          </a:prstGeom>
        </p:spPr>
      </p:pic>
      <p:pic>
        <p:nvPicPr>
          <p:cNvPr id="6" name="Picture 5" descr="Wind Icon 2.JPG"/>
          <p:cNvPicPr>
            <a:picLocks noChangeAspect="1"/>
          </p:cNvPicPr>
          <p:nvPr/>
        </p:nvPicPr>
        <p:blipFill>
          <a:blip r:embed="rId3" cstate="print"/>
          <a:stretch>
            <a:fillRect/>
          </a:stretch>
        </p:blipFill>
        <p:spPr>
          <a:xfrm>
            <a:off x="870046" y="1569493"/>
            <a:ext cx="1327244" cy="1327244"/>
          </a:xfrm>
          <a:prstGeom prst="rect">
            <a:avLst/>
          </a:prstGeom>
        </p:spPr>
      </p:pic>
      <p:pic>
        <p:nvPicPr>
          <p:cNvPr id="7" name="Picture 6" descr="Ground Source Icon.jpg"/>
          <p:cNvPicPr>
            <a:picLocks noChangeAspect="1"/>
          </p:cNvPicPr>
          <p:nvPr/>
        </p:nvPicPr>
        <p:blipFill>
          <a:blip r:embed="rId4" cstate="print"/>
          <a:stretch>
            <a:fillRect/>
          </a:stretch>
        </p:blipFill>
        <p:spPr>
          <a:xfrm>
            <a:off x="790203" y="5213446"/>
            <a:ext cx="1493067" cy="1244222"/>
          </a:xfrm>
          <a:prstGeom prst="rect">
            <a:avLst/>
          </a:prstGeom>
        </p:spPr>
      </p:pic>
      <p:sp>
        <p:nvSpPr>
          <p:cNvPr id="8" name="TextBox 7"/>
          <p:cNvSpPr txBox="1"/>
          <p:nvPr/>
        </p:nvSpPr>
        <p:spPr>
          <a:xfrm>
            <a:off x="2442949" y="3384645"/>
            <a:ext cx="6318914" cy="954107"/>
          </a:xfrm>
          <a:prstGeom prst="rect">
            <a:avLst/>
          </a:prstGeom>
          <a:noFill/>
        </p:spPr>
        <p:txBody>
          <a:bodyPr wrap="square" rtlCol="0">
            <a:spAutoFit/>
          </a:bodyPr>
          <a:lstStyle/>
          <a:p>
            <a:r>
              <a:rPr lang="en-US" sz="2400" dirty="0" smtClean="0"/>
              <a:t>Currently </a:t>
            </a:r>
            <a:r>
              <a:rPr lang="en-US" sz="2400" u="sng" dirty="0" smtClean="0"/>
              <a:t>Colorado</a:t>
            </a:r>
            <a:r>
              <a:rPr lang="en-US" sz="2400" dirty="0" smtClean="0"/>
              <a:t> generation ~</a:t>
            </a:r>
            <a:r>
              <a:rPr lang="en-US" sz="2400" b="1" dirty="0" smtClean="0"/>
              <a:t>2,332 MW</a:t>
            </a:r>
            <a:endParaRPr lang="en-US" sz="2400" dirty="0" smtClean="0"/>
          </a:p>
          <a:p>
            <a:r>
              <a:rPr lang="en-US" sz="2400" dirty="0" smtClean="0"/>
              <a:t>DOE projects capacity at </a:t>
            </a:r>
            <a:r>
              <a:rPr lang="en-US" sz="3200" b="1" dirty="0" smtClean="0"/>
              <a:t>387,220MW</a:t>
            </a:r>
            <a:endParaRPr lang="en-US" sz="3200" b="1" dirty="0"/>
          </a:p>
        </p:txBody>
      </p:sp>
      <p:sp>
        <p:nvSpPr>
          <p:cNvPr id="9" name="TextBox 8"/>
          <p:cNvSpPr txBox="1"/>
          <p:nvPr/>
        </p:nvSpPr>
        <p:spPr>
          <a:xfrm>
            <a:off x="2376985" y="1612711"/>
            <a:ext cx="6318914" cy="1323439"/>
          </a:xfrm>
          <a:prstGeom prst="rect">
            <a:avLst/>
          </a:prstGeom>
          <a:noFill/>
        </p:spPr>
        <p:txBody>
          <a:bodyPr wrap="square" rtlCol="0">
            <a:spAutoFit/>
          </a:bodyPr>
          <a:lstStyle/>
          <a:p>
            <a:r>
              <a:rPr lang="en-US" sz="2400" dirty="0" smtClean="0"/>
              <a:t>~ </a:t>
            </a:r>
            <a:r>
              <a:rPr lang="en-US" sz="3200" b="1" dirty="0" smtClean="0"/>
              <a:t>600MW</a:t>
            </a:r>
            <a:r>
              <a:rPr lang="en-US" sz="2400" dirty="0" smtClean="0"/>
              <a:t> of solar </a:t>
            </a:r>
            <a:r>
              <a:rPr lang="en-US" sz="2400" u="sng" dirty="0" smtClean="0"/>
              <a:t>rooftop</a:t>
            </a:r>
            <a:r>
              <a:rPr lang="en-US" sz="2400" dirty="0" smtClean="0"/>
              <a:t> capacity for Boulder and surrounding area (NREL &amp; </a:t>
            </a:r>
            <a:r>
              <a:rPr lang="en-US" sz="2400" dirty="0" err="1" smtClean="0"/>
              <a:t>Mapdwell</a:t>
            </a:r>
            <a:r>
              <a:rPr lang="en-US" sz="2400" dirty="0" smtClean="0"/>
              <a:t> Analysis)</a:t>
            </a:r>
            <a:r>
              <a:rPr lang="en-US" sz="2400" u="sng" dirty="0" smtClean="0"/>
              <a:t> </a:t>
            </a:r>
            <a:endParaRPr lang="en-US" sz="3200" b="1" dirty="0"/>
          </a:p>
        </p:txBody>
      </p:sp>
      <p:sp>
        <p:nvSpPr>
          <p:cNvPr id="10" name="TextBox 9"/>
          <p:cNvSpPr txBox="1"/>
          <p:nvPr/>
        </p:nvSpPr>
        <p:spPr>
          <a:xfrm>
            <a:off x="2581701" y="5297607"/>
            <a:ext cx="6318914" cy="954107"/>
          </a:xfrm>
          <a:prstGeom prst="rect">
            <a:avLst/>
          </a:prstGeom>
          <a:noFill/>
        </p:spPr>
        <p:txBody>
          <a:bodyPr wrap="square" rtlCol="0">
            <a:spAutoFit/>
          </a:bodyPr>
          <a:lstStyle/>
          <a:p>
            <a:r>
              <a:rPr lang="en-US" sz="3200" b="1" dirty="0" smtClean="0"/>
              <a:t>15X</a:t>
            </a:r>
            <a:r>
              <a:rPr lang="en-US" sz="2400" dirty="0" smtClean="0"/>
              <a:t> more latent energy </a:t>
            </a:r>
            <a:r>
              <a:rPr lang="en-US" sz="2400" u="sng" dirty="0" smtClean="0"/>
              <a:t>below</a:t>
            </a:r>
            <a:r>
              <a:rPr lang="en-US" sz="2400" dirty="0" smtClean="0"/>
              <a:t> and around the average house than is needed to heat and cool! </a:t>
            </a:r>
            <a:endParaRPr lang="en-US" sz="3200" b="1" dirty="0"/>
          </a:p>
        </p:txBody>
      </p:sp>
      <p:sp>
        <p:nvSpPr>
          <p:cNvPr id="11" name="Title 1"/>
          <p:cNvSpPr txBox="1">
            <a:spLocks/>
          </p:cNvSpPr>
          <p:nvPr/>
        </p:nvSpPr>
        <p:spPr>
          <a:xfrm>
            <a:off x="0" y="1"/>
            <a:ext cx="9144000" cy="1337480"/>
          </a:xfrm>
          <a:prstGeom prst="rect">
            <a:avLst/>
          </a:prstGeom>
          <a:solidFill>
            <a:schemeClr val="accent1">
              <a:lumMod val="60000"/>
              <a:lumOff val="40000"/>
            </a:schemeClr>
          </a:solidFill>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600" b="1" dirty="0" smtClean="0">
                <a:latin typeface="Arial" pitchFamily="34" charset="0"/>
                <a:ea typeface="+mj-ea"/>
                <a:cs typeface="Arial" pitchFamily="34" charset="0"/>
              </a:rPr>
              <a:t>How much clean energy is available?</a:t>
            </a:r>
            <a:endParaRPr kumimoji="0" lang="en-US"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86800" cy="6247864"/>
          </a:xfrm>
          <a:prstGeom prst="rect">
            <a:avLst/>
          </a:prstGeom>
          <a:noFill/>
        </p:spPr>
        <p:txBody>
          <a:bodyPr wrap="square" rtlCol="0">
            <a:spAutoFit/>
          </a:bodyPr>
          <a:lstStyle/>
          <a:p>
            <a:r>
              <a:rPr lang="en-US" sz="3600" b="1" dirty="0" smtClean="0"/>
              <a:t>III. Managing Climate Change Risk By Transforming the Problem</a:t>
            </a:r>
          </a:p>
          <a:p>
            <a:endParaRPr lang="en-US" sz="3600" b="1" dirty="0" smtClean="0"/>
          </a:p>
          <a:p>
            <a:pPr algn="ctr"/>
            <a:r>
              <a:rPr lang="en-US" sz="3600" i="1" dirty="0" smtClean="0">
                <a:solidFill>
                  <a:srgbClr val="FF0000"/>
                </a:solidFill>
              </a:rPr>
              <a:t>3 Stories from the Frontier of Change of Energy System Change</a:t>
            </a:r>
          </a:p>
          <a:p>
            <a:endParaRPr lang="en-US" sz="3200" i="1" dirty="0" smtClean="0">
              <a:solidFill>
                <a:srgbClr val="FF0000"/>
              </a:solidFill>
            </a:endParaRPr>
          </a:p>
          <a:p>
            <a:pPr>
              <a:buFont typeface="Arial" pitchFamily="34" charset="0"/>
              <a:buChar char="•"/>
            </a:pPr>
            <a:r>
              <a:rPr lang="en-US" sz="3200" i="1" dirty="0" smtClean="0"/>
              <a:t> </a:t>
            </a:r>
            <a:r>
              <a:rPr lang="en-US" sz="3200" b="1" i="1" dirty="0" smtClean="0"/>
              <a:t>Household Level Whole Systems Change</a:t>
            </a:r>
          </a:p>
          <a:p>
            <a:endParaRPr lang="en-US" sz="3200" b="1" i="1" dirty="0" smtClean="0"/>
          </a:p>
          <a:p>
            <a:pPr>
              <a:buFont typeface="Arial" pitchFamily="34" charset="0"/>
              <a:buChar char="•"/>
            </a:pPr>
            <a:r>
              <a:rPr lang="en-US" sz="3200" b="1" i="1" dirty="0" smtClean="0"/>
              <a:t> Institutional/Commercial Level Change</a:t>
            </a:r>
          </a:p>
          <a:p>
            <a:endParaRPr lang="en-US" sz="3200" b="1" i="1" dirty="0" smtClean="0"/>
          </a:p>
          <a:p>
            <a:pPr>
              <a:buFont typeface="Arial" pitchFamily="34" charset="0"/>
              <a:buChar char="•"/>
            </a:pPr>
            <a:r>
              <a:rPr lang="en-US" sz="3200" b="1" i="1" dirty="0"/>
              <a:t> </a:t>
            </a:r>
            <a:r>
              <a:rPr lang="en-US" sz="3200" b="1" i="1" dirty="0" smtClean="0"/>
              <a:t>Regional Systems Change</a:t>
            </a:r>
          </a:p>
          <a:p>
            <a:r>
              <a:rPr lang="en-US" sz="2800" i="1" dirty="0" smtClean="0"/>
              <a:t> </a:t>
            </a:r>
            <a:endParaRPr lang="en-US" sz="3600" i="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sz="4000" b="1" dirty="0" smtClean="0"/>
              <a:t>Story #1: Household Level </a:t>
            </a:r>
            <a:r>
              <a:rPr lang="en-US" sz="4000" dirty="0" smtClean="0"/>
              <a:t>Risk Management</a:t>
            </a:r>
            <a:r>
              <a:rPr lang="en-US" dirty="0" smtClean="0"/>
              <a:t/>
            </a:r>
            <a:br>
              <a:rPr lang="en-US" dirty="0" smtClean="0"/>
            </a:br>
            <a:r>
              <a:rPr lang="en-US" sz="4000" i="1" dirty="0" smtClean="0">
                <a:solidFill>
                  <a:srgbClr val="FF0000"/>
                </a:solidFill>
              </a:rPr>
              <a:t>The Synergies of EV-PV-EE </a:t>
            </a:r>
            <a:endParaRPr lang="en-US" sz="4000" i="1" dirty="0">
              <a:solidFill>
                <a:srgbClr val="FF0000"/>
              </a:solidFill>
            </a:endParaRPr>
          </a:p>
        </p:txBody>
      </p:sp>
      <p:pic>
        <p:nvPicPr>
          <p:cNvPr id="5" name="Picture 4" descr="SNUGG EV-PV Graphic.png"/>
          <p:cNvPicPr>
            <a:picLocks noChangeAspect="1"/>
          </p:cNvPicPr>
          <p:nvPr/>
        </p:nvPicPr>
        <p:blipFill>
          <a:blip r:embed="rId2" cstate="print"/>
          <a:stretch>
            <a:fillRect/>
          </a:stretch>
        </p:blipFill>
        <p:spPr>
          <a:xfrm>
            <a:off x="0" y="1676400"/>
            <a:ext cx="9144000" cy="47244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9" descr="http://www.lhvc.com/web/June05/images/WaterTreat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131" y="762000"/>
            <a:ext cx="8164469" cy="4371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152400" y="58579"/>
            <a:ext cx="9144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Story #2: Institutional/Commercial Scale Transition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City of Boulder 63</a:t>
            </a:r>
            <a:r>
              <a:rPr kumimoji="0" lang="en-US" altLang="en-US" sz="3200" b="1" i="0" u="none" strike="noStrike" cap="none" normalizeH="0" baseline="30000" dirty="0" smtClean="0">
                <a:ln>
                  <a:noFill/>
                </a:ln>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rd</a:t>
            </a:r>
            <a:r>
              <a:rPr kumimoji="0" lang="en-US" altLang="en-US" sz="3200" b="1" i="0" u="none" strike="noStrike" cap="none" normalizeH="0" baseline="0" dirty="0" smtClean="0">
                <a:ln>
                  <a:noFill/>
                </a:ln>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St. Water Treatment Plant</a:t>
            </a:r>
            <a:r>
              <a:rPr kumimoji="0" lang="en-US" altLang="en-US" sz="2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2400"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304800" y="4985028"/>
            <a:ext cx="8763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a:latin typeface="Arial" panose="020B0604020202020204" pitchFamily="34" charset="0"/>
              <a:ea typeface="Times New Roman" panose="02020603050405020304" pitchFamily="18"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Whole-systems approach with modular capability</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b="1" dirty="0" smtClean="0">
                <a:latin typeface="Arial" panose="020B0604020202020204" pitchFamily="34" charset="0"/>
                <a:ea typeface="Times New Roman" panose="02020603050405020304" pitchFamily="18" charset="0"/>
              </a:rPr>
              <a:t>Resilience/adaptation </a:t>
            </a:r>
            <a:r>
              <a:rPr lang="en-US" altLang="en-US" sz="2400" b="1" u="sng" dirty="0" smtClean="0">
                <a:latin typeface="Arial" panose="020B0604020202020204" pitchFamily="34" charset="0"/>
                <a:ea typeface="Times New Roman" panose="02020603050405020304" pitchFamily="18" charset="0"/>
              </a:rPr>
              <a:t>AND</a:t>
            </a:r>
            <a:r>
              <a:rPr lang="en-US" altLang="en-US" sz="2400" b="1" dirty="0" smtClean="0">
                <a:latin typeface="Arial" panose="020B0604020202020204" pitchFamily="34" charset="0"/>
                <a:ea typeface="Times New Roman" panose="02020603050405020304" pitchFamily="18" charset="0"/>
              </a:rPr>
              <a:t> carbon reduction/energy </a:t>
            </a:r>
            <a:r>
              <a:rPr lang="en-US" altLang="en-US" sz="2400" b="1" dirty="0">
                <a:latin typeface="Arial" panose="020B0604020202020204" pitchFamily="34" charset="0"/>
                <a:ea typeface="Times New Roman" panose="02020603050405020304" pitchFamily="18" charset="0"/>
              </a:rPr>
              <a:t>s</a:t>
            </a:r>
            <a:r>
              <a:rPr lang="en-US" altLang="en-US" sz="2400" b="1" dirty="0" smtClean="0">
                <a:latin typeface="Arial" panose="020B0604020202020204" pitchFamily="34" charset="0"/>
                <a:ea typeface="Times New Roman" panose="02020603050405020304" pitchFamily="18" charset="0"/>
              </a:rPr>
              <a:t>ystem </a:t>
            </a:r>
            <a:r>
              <a:rPr lang="en-US" altLang="en-US" sz="2400" b="1" dirty="0">
                <a:latin typeface="Arial" panose="020B0604020202020204" pitchFamily="34" charset="0"/>
                <a:ea typeface="Times New Roman" panose="02020603050405020304" pitchFamily="18" charset="0"/>
              </a:rPr>
              <a:t>c</a:t>
            </a:r>
            <a:r>
              <a:rPr lang="en-US" altLang="en-US" sz="2400" b="1" dirty="0" smtClean="0">
                <a:latin typeface="Arial" panose="020B0604020202020204" pitchFamily="34" charset="0"/>
                <a:ea typeface="Times New Roman" panose="02020603050405020304" pitchFamily="18" charset="0"/>
              </a:rPr>
              <a:t>hange</a:t>
            </a:r>
            <a:endPar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09911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t>Disruptive Energy Systems</a:t>
            </a:r>
            <a:endParaRPr lang="en-US" sz="4000" b="1"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38200"/>
            <a:ext cx="8915400" cy="5715000"/>
          </a:xfrm>
          <a:prstGeom prst="rect">
            <a:avLst/>
          </a:prstGeom>
          <a:noFill/>
          <a:ln>
            <a:noFill/>
          </a:ln>
        </p:spPr>
      </p:pic>
      <p:sp>
        <p:nvSpPr>
          <p:cNvPr id="5" name="TextBox 4"/>
          <p:cNvSpPr txBox="1"/>
          <p:nvPr/>
        </p:nvSpPr>
        <p:spPr>
          <a:xfrm>
            <a:off x="533400" y="6400800"/>
            <a:ext cx="6858000" cy="369332"/>
          </a:xfrm>
          <a:prstGeom prst="rect">
            <a:avLst/>
          </a:prstGeom>
          <a:noFill/>
        </p:spPr>
        <p:txBody>
          <a:bodyPr wrap="square" rtlCol="0">
            <a:spAutoFit/>
          </a:bodyPr>
          <a:lstStyle/>
          <a:p>
            <a:r>
              <a:rPr lang="en-US" b="1" dirty="0" smtClean="0"/>
              <a:t>From: </a:t>
            </a:r>
            <a:r>
              <a:rPr lang="en-US" b="1" dirty="0" err="1" smtClean="0"/>
              <a:t>PosEn</a:t>
            </a:r>
            <a:r>
              <a:rPr lang="en-US" b="1" dirty="0" smtClean="0"/>
              <a:t> Energy Systems Development Team-2015</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assets.bwbx.io/images/iF7XkdGULPlg/v1/-1x-1.jpg"/>
          <p:cNvPicPr>
            <a:picLocks noChangeAspect="1" noChangeArrowheads="1"/>
          </p:cNvPicPr>
          <p:nvPr/>
        </p:nvPicPr>
        <p:blipFill>
          <a:blip r:embed="rId3" cstate="print"/>
          <a:srcRect/>
          <a:stretch>
            <a:fillRect/>
          </a:stretch>
        </p:blipFill>
        <p:spPr bwMode="auto">
          <a:xfrm>
            <a:off x="76200" y="838200"/>
            <a:ext cx="8229600" cy="5486400"/>
          </a:xfrm>
          <a:prstGeom prst="rect">
            <a:avLst/>
          </a:prstGeom>
          <a:noFill/>
        </p:spPr>
      </p:pic>
      <p:sp>
        <p:nvSpPr>
          <p:cNvPr id="2" name="Title 1"/>
          <p:cNvSpPr>
            <a:spLocks noGrp="1"/>
          </p:cNvSpPr>
          <p:nvPr>
            <p:ph type="title"/>
          </p:nvPr>
        </p:nvSpPr>
        <p:spPr>
          <a:xfrm>
            <a:off x="152400" y="304800"/>
            <a:ext cx="8229600" cy="1143000"/>
          </a:xfrm>
        </p:spPr>
        <p:txBody>
          <a:bodyPr>
            <a:noAutofit/>
          </a:bodyPr>
          <a:lstStyle/>
          <a:p>
            <a:pPr algn="l"/>
            <a:r>
              <a:rPr lang="en-US" sz="3600" b="1" dirty="0" smtClean="0"/>
              <a:t>Story #3: Regional Scale Systems Change:</a:t>
            </a:r>
            <a:br>
              <a:rPr lang="en-US" sz="3600" b="1" dirty="0" smtClean="0"/>
            </a:br>
            <a:r>
              <a:rPr lang="en-US" sz="3600" b="1" dirty="0" smtClean="0"/>
              <a:t/>
            </a:r>
            <a:br>
              <a:rPr lang="en-US" sz="3600" b="1" dirty="0" smtClean="0"/>
            </a:br>
            <a:r>
              <a:rPr lang="en-US" sz="3600" b="1" dirty="0" smtClean="0"/>
              <a:t> </a:t>
            </a:r>
            <a:r>
              <a:rPr lang="en-US" sz="3600" b="1" i="1" dirty="0" smtClean="0">
                <a:solidFill>
                  <a:srgbClr val="FF0000"/>
                </a:solidFill>
              </a:rPr>
              <a:t>Wind Energy Development—Land Based</a:t>
            </a:r>
            <a:endParaRPr lang="en-US" sz="3600" b="1" i="1" dirty="0">
              <a:solidFill>
                <a:srgbClr val="FF0000"/>
              </a:solidFill>
            </a:endParaRPr>
          </a:p>
        </p:txBody>
      </p:sp>
      <p:pic>
        <p:nvPicPr>
          <p:cNvPr id="5" name="Picture 3"/>
          <p:cNvPicPr>
            <a:picLocks noChangeAspect="1" noChangeArrowheads="1"/>
          </p:cNvPicPr>
          <p:nvPr/>
        </p:nvPicPr>
        <p:blipFill>
          <a:blip r:embed="rId4" cstate="print"/>
          <a:srcRect/>
          <a:stretch>
            <a:fillRect/>
          </a:stretch>
        </p:blipFill>
        <p:spPr bwMode="auto">
          <a:xfrm>
            <a:off x="304800" y="0"/>
            <a:ext cx="7705725" cy="6467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s://upload.wikimedia.org/wikipedia/commons/5/54/Sheringham_Shoal_Wind_Farm_2012.jpg"/>
          <p:cNvPicPr>
            <a:picLocks noChangeAspect="1" noChangeArrowheads="1"/>
          </p:cNvPicPr>
          <p:nvPr/>
        </p:nvPicPr>
        <p:blipFill>
          <a:blip r:embed="rId2" cstate="print"/>
          <a:srcRect/>
          <a:stretch>
            <a:fillRect/>
          </a:stretch>
        </p:blipFill>
        <p:spPr bwMode="auto">
          <a:xfrm>
            <a:off x="457200" y="304800"/>
            <a:ext cx="7739349" cy="5105400"/>
          </a:xfrm>
          <a:prstGeom prst="rect">
            <a:avLst/>
          </a:prstGeom>
          <a:noFill/>
        </p:spPr>
      </p:pic>
      <p:pic>
        <p:nvPicPr>
          <p:cNvPr id="3076" name="Picture 4" descr="http://www.golfbytourmiss.com/gbtm/wp-content/uploads/2014/04/Hurricane-Katrina-heading-right-for-New-Orleans.jpg"/>
          <p:cNvPicPr>
            <a:picLocks noChangeAspect="1" noChangeArrowheads="1"/>
          </p:cNvPicPr>
          <p:nvPr/>
        </p:nvPicPr>
        <p:blipFill>
          <a:blip r:embed="rId3" cstate="print"/>
          <a:srcRect/>
          <a:stretch>
            <a:fillRect/>
          </a:stretch>
        </p:blipFill>
        <p:spPr bwMode="auto">
          <a:xfrm>
            <a:off x="1371600" y="2286000"/>
            <a:ext cx="6908801" cy="3886200"/>
          </a:xfrm>
          <a:prstGeom prst="rect">
            <a:avLst/>
          </a:prstGeom>
          <a:noFill/>
        </p:spPr>
      </p:pic>
      <p:sp>
        <p:nvSpPr>
          <p:cNvPr id="6" name="TextBox 5"/>
          <p:cNvSpPr txBox="1"/>
          <p:nvPr/>
        </p:nvSpPr>
        <p:spPr>
          <a:xfrm>
            <a:off x="457200" y="344269"/>
            <a:ext cx="7848600" cy="646331"/>
          </a:xfrm>
          <a:prstGeom prst="rect">
            <a:avLst/>
          </a:prstGeom>
          <a:noFill/>
        </p:spPr>
        <p:txBody>
          <a:bodyPr wrap="square" rtlCol="0">
            <a:spAutoFit/>
          </a:bodyPr>
          <a:lstStyle/>
          <a:p>
            <a:r>
              <a:rPr lang="en-US" sz="3600" b="1" dirty="0" smtClean="0"/>
              <a:t>Wind Energy Development—Off Shore</a:t>
            </a:r>
            <a:endParaRPr lang="en-US" sz="36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http://www.renewableenergyworld.com/content/dam/rew/migrated/assets/images/story/2012/10/1/1-large-high-tech-tools-tackle-wind-farm-performance.jpg"/>
          <p:cNvPicPr>
            <a:picLocks noChangeAspect="1" noChangeArrowheads="1"/>
          </p:cNvPicPr>
          <p:nvPr/>
        </p:nvPicPr>
        <p:blipFill>
          <a:blip r:embed="rId2" cstate="print"/>
          <a:srcRect/>
          <a:stretch>
            <a:fillRect/>
          </a:stretch>
        </p:blipFill>
        <p:spPr bwMode="auto">
          <a:xfrm>
            <a:off x="304800" y="381000"/>
            <a:ext cx="8077200" cy="60579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0377" y="2506682"/>
            <a:ext cx="8297839" cy="3970318"/>
          </a:xfrm>
          <a:prstGeom prst="rect">
            <a:avLst/>
          </a:prstGeom>
          <a:solidFill>
            <a:schemeClr val="accent1">
              <a:lumMod val="50000"/>
              <a:alpha val="23000"/>
            </a:scheme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7" name="TextBox 16"/>
          <p:cNvSpPr txBox="1"/>
          <p:nvPr/>
        </p:nvSpPr>
        <p:spPr>
          <a:xfrm>
            <a:off x="0" y="-1"/>
            <a:ext cx="9144000" cy="1261884"/>
          </a:xfrm>
          <a:prstGeom prst="rect">
            <a:avLst/>
          </a:prstGeom>
          <a:solidFill>
            <a:schemeClr val="accent1">
              <a:lumMod val="60000"/>
              <a:lumOff val="40000"/>
            </a:schemeClr>
          </a:solidFill>
        </p:spPr>
        <p:txBody>
          <a:bodyPr wrap="square" rtlCol="0">
            <a:spAutoFit/>
          </a:bodyPr>
          <a:lstStyle/>
          <a:p>
            <a:r>
              <a:rPr lang="en-US" sz="3600" b="1" dirty="0" smtClean="0">
                <a:latin typeface="Arial" pitchFamily="34" charset="0"/>
                <a:cs typeface="Arial" pitchFamily="34" charset="0"/>
              </a:rPr>
              <a:t>IV. How do we plan for Climate Change?</a:t>
            </a:r>
            <a:endParaRPr lang="en-US" sz="3600" b="1" dirty="0">
              <a:latin typeface="Arial" pitchFamily="34" charset="0"/>
              <a:cs typeface="Arial" pitchFamily="34" charset="0"/>
            </a:endParaRPr>
          </a:p>
          <a:p>
            <a:endParaRPr lang="en-US" sz="4000" b="1" dirty="0" smtClean="0">
              <a:latin typeface="Arial" pitchFamily="34" charset="0"/>
              <a:cs typeface="Arial" pitchFamily="34" charset="0"/>
            </a:endParaRPr>
          </a:p>
        </p:txBody>
      </p:sp>
      <p:sp>
        <p:nvSpPr>
          <p:cNvPr id="19" name="TextBox 18"/>
          <p:cNvSpPr txBox="1"/>
          <p:nvPr/>
        </p:nvSpPr>
        <p:spPr>
          <a:xfrm>
            <a:off x="249814" y="1295400"/>
            <a:ext cx="8817986" cy="1231106"/>
          </a:xfrm>
          <a:prstGeom prst="rect">
            <a:avLst/>
          </a:prstGeom>
          <a:noFill/>
        </p:spPr>
        <p:txBody>
          <a:bodyPr wrap="square" rtlCol="0">
            <a:spAutoFit/>
          </a:bodyPr>
          <a:lstStyle/>
          <a:p>
            <a:pPr marL="457200" indent="-457200" algn="ctr"/>
            <a:r>
              <a:rPr lang="en-US" sz="2800" b="1" dirty="0" smtClean="0">
                <a:latin typeface="Arial" pitchFamily="34" charset="0"/>
                <a:cs typeface="Arial" pitchFamily="34" charset="0"/>
              </a:rPr>
              <a:t>Its not about one grand plan: </a:t>
            </a:r>
          </a:p>
          <a:p>
            <a:pPr marL="457200" indent="-457200"/>
            <a:r>
              <a:rPr lang="en-US" sz="2800" b="1" i="1" dirty="0" smtClean="0">
                <a:solidFill>
                  <a:schemeClr val="accent6">
                    <a:lumMod val="75000"/>
                  </a:schemeClr>
                </a:solidFill>
                <a:latin typeface="Arial" pitchFamily="34" charset="0"/>
                <a:cs typeface="Arial" pitchFamily="34" charset="0"/>
              </a:rPr>
              <a:t>Everyone needs a climate-energy transition plan!</a:t>
            </a:r>
            <a:r>
              <a:rPr lang="en-US" dirty="0" smtClean="0"/>
              <a:t>	</a:t>
            </a:r>
            <a:endParaRPr lang="en-US" dirty="0"/>
          </a:p>
        </p:txBody>
      </p:sp>
      <p:pic>
        <p:nvPicPr>
          <p:cNvPr id="5" name="Picture 2" descr="Image result for plan icons"/>
          <p:cNvPicPr>
            <a:picLocks noChangeAspect="1" noChangeArrowheads="1"/>
          </p:cNvPicPr>
          <p:nvPr/>
        </p:nvPicPr>
        <p:blipFill>
          <a:blip r:embed="rId2" cstate="print"/>
          <a:srcRect/>
          <a:stretch>
            <a:fillRect/>
          </a:stretch>
        </p:blipFill>
        <p:spPr bwMode="auto">
          <a:xfrm>
            <a:off x="926886" y="3886200"/>
            <a:ext cx="2143125" cy="2143125"/>
          </a:xfrm>
          <a:prstGeom prst="rect">
            <a:avLst/>
          </a:prstGeom>
          <a:noFill/>
        </p:spPr>
      </p:pic>
      <p:pic>
        <p:nvPicPr>
          <p:cNvPr id="36868" name="Picture 4" descr="Image result for roadmap icons"/>
          <p:cNvPicPr>
            <a:picLocks noChangeAspect="1" noChangeArrowheads="1"/>
          </p:cNvPicPr>
          <p:nvPr/>
        </p:nvPicPr>
        <p:blipFill>
          <a:blip r:embed="rId3" cstate="print"/>
          <a:srcRect/>
          <a:stretch>
            <a:fillRect/>
          </a:stretch>
        </p:blipFill>
        <p:spPr bwMode="auto">
          <a:xfrm>
            <a:off x="4526160" y="3787107"/>
            <a:ext cx="3640811" cy="2232693"/>
          </a:xfrm>
          <a:prstGeom prst="rect">
            <a:avLst/>
          </a:prstGeom>
          <a:noFill/>
        </p:spPr>
      </p:pic>
      <p:sp>
        <p:nvSpPr>
          <p:cNvPr id="9" name="TextBox 8"/>
          <p:cNvSpPr txBox="1"/>
          <p:nvPr/>
        </p:nvSpPr>
        <p:spPr>
          <a:xfrm>
            <a:off x="887104" y="2811959"/>
            <a:ext cx="2579428" cy="769441"/>
          </a:xfrm>
          <a:prstGeom prst="rect">
            <a:avLst/>
          </a:prstGeom>
          <a:noFill/>
        </p:spPr>
        <p:txBody>
          <a:bodyPr wrap="square" rtlCol="0">
            <a:spAutoFit/>
          </a:bodyPr>
          <a:lstStyle/>
          <a:p>
            <a:r>
              <a:rPr lang="en-US" sz="2200" b="1" dirty="0" smtClean="0">
                <a:latin typeface="Arial" pitchFamily="34" charset="0"/>
                <a:cs typeface="Arial" pitchFamily="34" charset="0"/>
              </a:rPr>
              <a:t>One Community Climate Plan</a:t>
            </a:r>
            <a:endParaRPr lang="en-US" sz="2200" b="1" dirty="0">
              <a:latin typeface="Arial" pitchFamily="34" charset="0"/>
              <a:cs typeface="Arial" pitchFamily="34" charset="0"/>
            </a:endParaRPr>
          </a:p>
        </p:txBody>
      </p:sp>
      <p:sp>
        <p:nvSpPr>
          <p:cNvPr id="10" name="TextBox 9"/>
          <p:cNvSpPr txBox="1"/>
          <p:nvPr/>
        </p:nvSpPr>
        <p:spPr>
          <a:xfrm>
            <a:off x="4489652" y="2811959"/>
            <a:ext cx="3780890" cy="769441"/>
          </a:xfrm>
          <a:prstGeom prst="rect">
            <a:avLst/>
          </a:prstGeom>
          <a:noFill/>
        </p:spPr>
        <p:txBody>
          <a:bodyPr wrap="square" rtlCol="0">
            <a:spAutoFit/>
          </a:bodyPr>
          <a:lstStyle/>
          <a:p>
            <a:r>
              <a:rPr lang="en-US" sz="2200" b="1" dirty="0" smtClean="0">
                <a:latin typeface="Arial" pitchFamily="34" charset="0"/>
                <a:cs typeface="Arial" pitchFamily="34" charset="0"/>
              </a:rPr>
              <a:t>50,000+ Energy Transition Roadmaps</a:t>
            </a:r>
            <a:endParaRPr lang="en-US" sz="2200" b="1" dirty="0">
              <a:latin typeface="Arial" pitchFamily="34" charset="0"/>
              <a:cs typeface="Arial" pitchFamily="34" charset="0"/>
            </a:endParaRPr>
          </a:p>
        </p:txBody>
      </p:sp>
      <p:sp>
        <p:nvSpPr>
          <p:cNvPr id="11" name="TextBox 10"/>
          <p:cNvSpPr txBox="1"/>
          <p:nvPr/>
        </p:nvSpPr>
        <p:spPr>
          <a:xfrm>
            <a:off x="3452884" y="4522113"/>
            <a:ext cx="791570" cy="430887"/>
          </a:xfrm>
          <a:prstGeom prst="rect">
            <a:avLst/>
          </a:prstGeom>
          <a:noFill/>
        </p:spPr>
        <p:txBody>
          <a:bodyPr wrap="square" rtlCol="0">
            <a:spAutoFit/>
          </a:bodyPr>
          <a:lstStyle/>
          <a:p>
            <a:r>
              <a:rPr lang="en-US" sz="2200" b="1" dirty="0" smtClean="0">
                <a:latin typeface="Arial" pitchFamily="34" charset="0"/>
                <a:cs typeface="Arial" pitchFamily="34" charset="0"/>
              </a:rPr>
              <a:t>and</a:t>
            </a:r>
            <a:endParaRPr lang="en-US" sz="22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6868"/>
                                        </p:tgtEl>
                                        <p:attrNameLst>
                                          <p:attrName>style.visibility</p:attrName>
                                        </p:attrNameLst>
                                      </p:cBhvr>
                                      <p:to>
                                        <p:strVal val="visible"/>
                                      </p:to>
                                    </p:set>
                                    <p:animEffect transition="in" filter="fade">
                                      <p:cBhvr>
                                        <p:cTn id="20"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
            <a:ext cx="3962400" cy="2438400"/>
          </a:xfrm>
        </p:spPr>
        <p:txBody>
          <a:bodyPr>
            <a:normAutofit fontScale="90000"/>
          </a:bodyPr>
          <a:lstStyle/>
          <a:p>
            <a:r>
              <a:rPr lang="en-US" b="1" dirty="0" smtClean="0"/>
              <a:t>Collaboration: </a:t>
            </a:r>
            <a:r>
              <a:rPr lang="en-US" dirty="0" smtClean="0">
                <a:solidFill>
                  <a:srgbClr val="FF0000"/>
                </a:solidFill>
              </a:rPr>
              <a:t>The Biggest Risk Reduction Factor</a:t>
            </a:r>
            <a:endParaRPr lang="en-US" dirty="0">
              <a:solidFill>
                <a:srgbClr val="FF0000"/>
              </a:solidFill>
            </a:endParaRPr>
          </a:p>
        </p:txBody>
      </p:sp>
      <p:pic>
        <p:nvPicPr>
          <p:cNvPr id="5" name="Picture 4" descr="C3 at Table with Stickies.jpg"/>
          <p:cNvPicPr>
            <a:picLocks noChangeAspect="1"/>
          </p:cNvPicPr>
          <p:nvPr/>
        </p:nvPicPr>
        <p:blipFill>
          <a:blip r:embed="rId2" cstate="print"/>
          <a:stretch>
            <a:fillRect/>
          </a:stretch>
        </p:blipFill>
        <p:spPr>
          <a:xfrm>
            <a:off x="152400" y="76201"/>
            <a:ext cx="4773718" cy="3581400"/>
          </a:xfrm>
          <a:prstGeom prst="rect">
            <a:avLst/>
          </a:prstGeom>
        </p:spPr>
      </p:pic>
      <p:pic>
        <p:nvPicPr>
          <p:cNvPr id="4" name="Content Placeholder 3" descr="C3 + trees2.JPG"/>
          <p:cNvPicPr>
            <a:picLocks noGrp="1" noChangeAspect="1"/>
          </p:cNvPicPr>
          <p:nvPr>
            <p:ph idx="1"/>
          </p:nvPr>
        </p:nvPicPr>
        <p:blipFill>
          <a:blip r:embed="rId3" cstate="print"/>
          <a:stretch>
            <a:fillRect/>
          </a:stretch>
        </p:blipFill>
        <p:spPr>
          <a:xfrm>
            <a:off x="3276600" y="2438400"/>
            <a:ext cx="5473596" cy="4106472"/>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2"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stainability and Resilience pic 1.jpg"/>
          <p:cNvPicPr>
            <a:picLocks noChangeAspect="1"/>
          </p:cNvPicPr>
          <p:nvPr/>
        </p:nvPicPr>
        <p:blipFill>
          <a:blip r:embed="rId2" cstate="print"/>
          <a:stretch>
            <a:fillRect/>
          </a:stretch>
        </p:blipFill>
        <p:spPr>
          <a:xfrm>
            <a:off x="1143000" y="2101850"/>
            <a:ext cx="7185557" cy="2851150"/>
          </a:xfrm>
          <a:prstGeom prst="rect">
            <a:avLst/>
          </a:prstGeom>
        </p:spPr>
      </p:pic>
      <p:sp>
        <p:nvSpPr>
          <p:cNvPr id="2" name="Title 1"/>
          <p:cNvSpPr>
            <a:spLocks noGrp="1"/>
          </p:cNvSpPr>
          <p:nvPr>
            <p:ph type="ctrTitle"/>
          </p:nvPr>
        </p:nvSpPr>
        <p:spPr>
          <a:xfrm>
            <a:off x="76200" y="381000"/>
            <a:ext cx="8991600" cy="1470025"/>
          </a:xfrm>
        </p:spPr>
        <p:txBody>
          <a:bodyPr/>
          <a:lstStyle/>
          <a:p>
            <a:r>
              <a:rPr lang="en-US" dirty="0" smtClean="0"/>
              <a:t>I. Sustainability, Resilience &amp; Lao </a:t>
            </a:r>
            <a:r>
              <a:rPr lang="en-US" dirty="0" err="1" smtClean="0"/>
              <a:t>Tsu</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10600" cy="1143000"/>
          </a:xfrm>
        </p:spPr>
        <p:txBody>
          <a:bodyPr>
            <a:normAutofit fontScale="90000"/>
          </a:bodyPr>
          <a:lstStyle/>
          <a:p>
            <a:r>
              <a:rPr lang="en-US" dirty="0" smtClean="0"/>
              <a:t>Lao Tzu Revisited:</a:t>
            </a:r>
            <a:r>
              <a:rPr lang="en-US" sz="4000" dirty="0" smtClean="0"/>
              <a:t/>
            </a:r>
            <a:br>
              <a:rPr lang="en-US" sz="4000" dirty="0" smtClean="0"/>
            </a:br>
            <a:r>
              <a:rPr lang="en-US" sz="3600" i="1" dirty="0" smtClean="0">
                <a:solidFill>
                  <a:schemeClr val="accent3">
                    <a:lumMod val="50000"/>
                  </a:schemeClr>
                </a:solidFill>
              </a:rPr>
              <a:t>Maybe there is a marriage of yin (sustainability) &amp; yang (change)</a:t>
            </a:r>
            <a:endParaRPr lang="en-US" sz="3600" i="1" dirty="0">
              <a:solidFill>
                <a:schemeClr val="accent3">
                  <a:lumMod val="50000"/>
                </a:schemeClr>
              </a:solidFill>
            </a:endParaRPr>
          </a:p>
        </p:txBody>
      </p:sp>
      <p:pic>
        <p:nvPicPr>
          <p:cNvPr id="4" name="Content Placeholder 3" descr="Sustainability and Resilience pic 4.jpg"/>
          <p:cNvPicPr>
            <a:picLocks noGrp="1" noChangeAspect="1"/>
          </p:cNvPicPr>
          <p:nvPr>
            <p:ph idx="1"/>
          </p:nvPr>
        </p:nvPicPr>
        <p:blipFill>
          <a:blip r:embed="rId2" cstate="print"/>
          <a:stretch>
            <a:fillRect/>
          </a:stretch>
        </p:blipFill>
        <p:spPr>
          <a:xfrm>
            <a:off x="2286000" y="1905000"/>
            <a:ext cx="4677841" cy="4525963"/>
          </a:xfrm>
        </p:spPr>
      </p:pic>
      <p:sp>
        <p:nvSpPr>
          <p:cNvPr id="6" name="Oval 5"/>
          <p:cNvSpPr/>
          <p:nvPr/>
        </p:nvSpPr>
        <p:spPr>
          <a:xfrm>
            <a:off x="4267200" y="3657600"/>
            <a:ext cx="533400" cy="1066800"/>
          </a:xfrm>
          <a:prstGeom prst="ellipse">
            <a:avLst/>
          </a:prstGeom>
          <a:solidFill>
            <a:srgbClr val="92D05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rmAutofit fontScale="90000"/>
          </a:bodyPr>
          <a:lstStyle/>
          <a:p>
            <a:r>
              <a:rPr lang="en-US" sz="4900" b="1" dirty="0" smtClean="0"/>
              <a:t>Thank You…</a:t>
            </a:r>
            <a:r>
              <a:rPr lang="en-US" dirty="0" smtClean="0"/>
              <a:t/>
            </a:r>
            <a:br>
              <a:rPr lang="en-US" dirty="0" smtClean="0"/>
            </a:br>
            <a:r>
              <a:rPr lang="en-US" dirty="0" smtClean="0"/>
              <a:t> </a:t>
            </a:r>
            <a:br>
              <a:rPr lang="en-US" dirty="0" smtClean="0"/>
            </a:br>
            <a:r>
              <a:rPr lang="en-US" dirty="0" smtClean="0"/>
              <a:t>for all </a:t>
            </a:r>
            <a:r>
              <a:rPr lang="en-US" b="1" dirty="0" smtClean="0"/>
              <a:t>YOU</a:t>
            </a:r>
            <a:r>
              <a:rPr lang="en-US" dirty="0" smtClean="0"/>
              <a:t> Are doing!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1323439"/>
          </a:xfrm>
          <a:prstGeom prst="rect">
            <a:avLst/>
          </a:prstGeom>
          <a:solidFill>
            <a:schemeClr val="accent1">
              <a:lumMod val="60000"/>
              <a:lumOff val="40000"/>
            </a:schemeClr>
          </a:solidFill>
        </p:spPr>
        <p:txBody>
          <a:bodyPr wrap="square" rtlCol="0">
            <a:spAutoFit/>
          </a:bodyPr>
          <a:lstStyle/>
          <a:p>
            <a:r>
              <a:rPr lang="en-US" sz="4000" b="1" dirty="0" smtClean="0">
                <a:latin typeface="Arial" pitchFamily="34" charset="0"/>
                <a:cs typeface="Arial" pitchFamily="34" charset="0"/>
              </a:rPr>
              <a:t>Climate Change on the Front Range</a:t>
            </a:r>
          </a:p>
          <a:p>
            <a:endParaRPr lang="en-US" sz="4000" b="1" dirty="0">
              <a:latin typeface="Arial" pitchFamily="34" charset="0"/>
              <a:cs typeface="Arial" pitchFamily="34" charset="0"/>
            </a:endParaRPr>
          </a:p>
        </p:txBody>
      </p:sp>
      <p:pic>
        <p:nvPicPr>
          <p:cNvPr id="6" name="Picture 5"/>
          <p:cNvPicPr>
            <a:picLocks noChangeAspect="1"/>
          </p:cNvPicPr>
          <p:nvPr/>
        </p:nvPicPr>
        <p:blipFill rotWithShape="1">
          <a:blip r:embed="rId2" cstate="print"/>
          <a:srcRect l="2021" r="1699"/>
          <a:stretch/>
        </p:blipFill>
        <p:spPr>
          <a:xfrm>
            <a:off x="896836" y="1704827"/>
            <a:ext cx="7917442" cy="42494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B Future Temperatures Projected by Month from Chinowsky.png"/>
          <p:cNvPicPr>
            <a:picLocks noChangeAspect="1"/>
          </p:cNvPicPr>
          <p:nvPr/>
        </p:nvPicPr>
        <p:blipFill>
          <a:blip r:embed="rId2" cstate="print"/>
          <a:stretch>
            <a:fillRect/>
          </a:stretch>
        </p:blipFill>
        <p:spPr>
          <a:xfrm>
            <a:off x="609600" y="1981200"/>
            <a:ext cx="11201823" cy="7467882"/>
          </a:xfrm>
          <a:prstGeom prst="rect">
            <a:avLst/>
          </a:prstGeom>
        </p:spPr>
      </p:pic>
      <p:sp>
        <p:nvSpPr>
          <p:cNvPr id="3" name="TextBox 2"/>
          <p:cNvSpPr txBox="1"/>
          <p:nvPr/>
        </p:nvSpPr>
        <p:spPr>
          <a:xfrm>
            <a:off x="228600" y="228600"/>
            <a:ext cx="8763000" cy="1077218"/>
          </a:xfrm>
          <a:prstGeom prst="rect">
            <a:avLst/>
          </a:prstGeom>
          <a:noFill/>
        </p:spPr>
        <p:txBody>
          <a:bodyPr wrap="square" rtlCol="0">
            <a:spAutoFit/>
          </a:bodyPr>
          <a:lstStyle/>
          <a:p>
            <a:r>
              <a:rPr lang="en-US" sz="3200" b="1" dirty="0" smtClean="0"/>
              <a:t>Boulder Climate Impacts:</a:t>
            </a:r>
          </a:p>
          <a:p>
            <a:r>
              <a:rPr lang="en-US" sz="3200" i="1" dirty="0" smtClean="0">
                <a:solidFill>
                  <a:srgbClr val="FF0000"/>
                </a:solidFill>
              </a:rPr>
              <a:t>Projected Potential Temperature Extreme @ 2050</a:t>
            </a:r>
            <a:endParaRPr lang="en-US" sz="3200" i="1" dirty="0">
              <a:solidFill>
                <a:srgbClr val="FF0000"/>
              </a:solidFill>
            </a:endParaRPr>
          </a:p>
        </p:txBody>
      </p:sp>
      <p:sp>
        <p:nvSpPr>
          <p:cNvPr id="4" name="Oval 3"/>
          <p:cNvSpPr/>
          <p:nvPr/>
        </p:nvSpPr>
        <p:spPr>
          <a:xfrm>
            <a:off x="6324600" y="2743200"/>
            <a:ext cx="13716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stainability and Resilience pic 3.jpg"/>
          <p:cNvPicPr>
            <a:picLocks noChangeAspect="1"/>
          </p:cNvPicPr>
          <p:nvPr/>
        </p:nvPicPr>
        <p:blipFill>
          <a:blip r:embed="rId2" cstate="print"/>
          <a:stretch>
            <a:fillRect/>
          </a:stretch>
        </p:blipFill>
        <p:spPr>
          <a:xfrm>
            <a:off x="1027933" y="0"/>
            <a:ext cx="7088134"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LAN\Users\KenCairn\Climate Action Plan\Graphics\Evolution  Devolution_020614.jpg"/>
          <p:cNvPicPr>
            <a:picLocks noChangeAspect="1" noChangeArrowheads="1"/>
          </p:cNvPicPr>
          <p:nvPr/>
        </p:nvPicPr>
        <p:blipFill>
          <a:blip r:embed="rId2" cstate="print"/>
          <a:srcRect/>
          <a:stretch>
            <a:fillRect/>
          </a:stretch>
        </p:blipFill>
        <p:spPr bwMode="auto">
          <a:xfrm>
            <a:off x="914400" y="0"/>
            <a:ext cx="6351588" cy="680331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ET Resilience Priorities Pyramid.png"/>
          <p:cNvPicPr>
            <a:picLocks noGrp="1" noChangeAspect="1"/>
          </p:cNvPicPr>
          <p:nvPr>
            <p:ph idx="1"/>
          </p:nvPr>
        </p:nvPicPr>
        <p:blipFill>
          <a:blip r:embed="rId2" cstate="print"/>
          <a:stretch>
            <a:fillRect/>
          </a:stretch>
        </p:blipFill>
        <p:spPr>
          <a:xfrm>
            <a:off x="-381000" y="457200"/>
            <a:ext cx="9604773" cy="6403182"/>
          </a:xfrm>
        </p:spPr>
      </p:pic>
      <p:sp>
        <p:nvSpPr>
          <p:cNvPr id="2" name="Title 1"/>
          <p:cNvSpPr>
            <a:spLocks noGrp="1"/>
          </p:cNvSpPr>
          <p:nvPr>
            <p:ph type="title"/>
          </p:nvPr>
        </p:nvSpPr>
        <p:spPr>
          <a:xfrm>
            <a:off x="0" y="0"/>
            <a:ext cx="8229600" cy="1143000"/>
          </a:xfrm>
        </p:spPr>
        <p:txBody>
          <a:bodyPr>
            <a:normAutofit/>
          </a:bodyPr>
          <a:lstStyle/>
          <a:p>
            <a:r>
              <a:rPr lang="en-US" sz="4000" b="1" dirty="0" smtClean="0"/>
              <a:t>Resilience Priorities Pyramid</a:t>
            </a:r>
            <a:endParaRPr lang="en-US" sz="4000" b="1" dirty="0"/>
          </a:p>
        </p:txBody>
      </p:sp>
      <p:sp>
        <p:nvSpPr>
          <p:cNvPr id="5" name="TextBox 4"/>
          <p:cNvSpPr txBox="1"/>
          <p:nvPr/>
        </p:nvSpPr>
        <p:spPr>
          <a:xfrm>
            <a:off x="457200" y="6553200"/>
            <a:ext cx="8229600" cy="369332"/>
          </a:xfrm>
          <a:prstGeom prst="rect">
            <a:avLst/>
          </a:prstGeom>
          <a:noFill/>
        </p:spPr>
        <p:txBody>
          <a:bodyPr wrap="square" rtlCol="0">
            <a:spAutoFit/>
          </a:bodyPr>
          <a:lstStyle/>
          <a:p>
            <a:r>
              <a:rPr lang="en-US" b="1" dirty="0" smtClean="0">
                <a:solidFill>
                  <a:schemeClr val="accent6">
                    <a:lumMod val="75000"/>
                  </a:schemeClr>
                </a:solidFill>
              </a:rPr>
              <a:t>From: </a:t>
            </a:r>
            <a:r>
              <a:rPr lang="en-US" b="1" dirty="0">
                <a:solidFill>
                  <a:schemeClr val="accent6">
                    <a:lumMod val="75000"/>
                  </a:schemeClr>
                </a:solidFill>
              </a:rPr>
              <a:t>T</a:t>
            </a:r>
            <a:r>
              <a:rPr lang="en-US" b="1" dirty="0" smtClean="0">
                <a:solidFill>
                  <a:schemeClr val="accent6">
                    <a:lumMod val="75000"/>
                  </a:schemeClr>
                </a:solidFill>
              </a:rPr>
              <a:t>he Institute for Social and Economic Transitions (ISET)</a:t>
            </a:r>
            <a:endParaRPr lang="en-US" b="1" dirty="0">
              <a:solidFill>
                <a:schemeClr val="accent6">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100" y="76200"/>
            <a:ext cx="8147393" cy="1138773"/>
          </a:xfrm>
          <a:prstGeom prst="rect">
            <a:avLst/>
          </a:prstGeom>
          <a:noFill/>
        </p:spPr>
        <p:txBody>
          <a:bodyPr wrap="square" rtlCol="0">
            <a:spAutoFit/>
          </a:bodyPr>
          <a:lstStyle/>
          <a:p>
            <a:r>
              <a:rPr lang="en-US" sz="3600" b="1" dirty="0" smtClean="0"/>
              <a:t>II. Getting the Problem Right:</a:t>
            </a:r>
          </a:p>
          <a:p>
            <a:r>
              <a:rPr lang="en-US" sz="3200" i="1" dirty="0" smtClean="0">
                <a:solidFill>
                  <a:srgbClr val="FF0000"/>
                </a:solidFill>
              </a:rPr>
              <a:t>Climate Change As Sustainability Indicator</a:t>
            </a:r>
          </a:p>
        </p:txBody>
      </p:sp>
      <p:pic>
        <p:nvPicPr>
          <p:cNvPr id="4" name="Picture 3" descr="http://static01.nyt.com/images/2014/04/14/world/14climate-jp-SUB/14climate-jp-SUB-master675.jpg"/>
          <p:cNvPicPr/>
          <p:nvPr/>
        </p:nvPicPr>
        <p:blipFill>
          <a:blip r:embed="rId2" cstate="print"/>
          <a:srcRect/>
          <a:stretch>
            <a:fillRect/>
          </a:stretch>
        </p:blipFill>
        <p:spPr bwMode="auto">
          <a:xfrm>
            <a:off x="381001" y="1219201"/>
            <a:ext cx="4190999" cy="2438399"/>
          </a:xfrm>
          <a:prstGeom prst="rect">
            <a:avLst/>
          </a:prstGeom>
          <a:noFill/>
          <a:ln w="9525">
            <a:noFill/>
            <a:miter lim="800000"/>
            <a:headEnd/>
            <a:tailEnd/>
          </a:ln>
        </p:spPr>
      </p:pic>
      <p:pic>
        <p:nvPicPr>
          <p:cNvPr id="30722" name="Picture 2" descr="http://blogs.nvcc.edu/elicommonreader/files/2013/08/consumption.jpg"/>
          <p:cNvPicPr>
            <a:picLocks noChangeAspect="1" noChangeArrowheads="1"/>
          </p:cNvPicPr>
          <p:nvPr/>
        </p:nvPicPr>
        <p:blipFill>
          <a:blip r:embed="rId3" cstate="print"/>
          <a:srcRect/>
          <a:stretch>
            <a:fillRect/>
          </a:stretch>
        </p:blipFill>
        <p:spPr bwMode="auto">
          <a:xfrm>
            <a:off x="1905000" y="2286000"/>
            <a:ext cx="3429000" cy="3429000"/>
          </a:xfrm>
          <a:prstGeom prst="rect">
            <a:avLst/>
          </a:prstGeom>
          <a:noFill/>
        </p:spPr>
      </p:pic>
      <p:pic>
        <p:nvPicPr>
          <p:cNvPr id="30726" name="Picture 6" descr="http://www.stockpix.com/image/3094.jpg"/>
          <p:cNvPicPr>
            <a:picLocks noChangeAspect="1" noChangeArrowheads="1"/>
          </p:cNvPicPr>
          <p:nvPr/>
        </p:nvPicPr>
        <p:blipFill>
          <a:blip r:embed="rId4" cstate="print"/>
          <a:srcRect/>
          <a:stretch>
            <a:fillRect/>
          </a:stretch>
        </p:blipFill>
        <p:spPr bwMode="auto">
          <a:xfrm>
            <a:off x="3352800" y="3812628"/>
            <a:ext cx="3962400" cy="2664373"/>
          </a:xfrm>
          <a:prstGeom prst="rect">
            <a:avLst/>
          </a:prstGeom>
          <a:noFill/>
        </p:spPr>
      </p:pic>
      <p:sp>
        <p:nvSpPr>
          <p:cNvPr id="7" name="TextBox 6"/>
          <p:cNvSpPr txBox="1"/>
          <p:nvPr/>
        </p:nvSpPr>
        <p:spPr>
          <a:xfrm>
            <a:off x="5486400" y="1447800"/>
            <a:ext cx="2590800" cy="523220"/>
          </a:xfrm>
          <a:prstGeom prst="rect">
            <a:avLst/>
          </a:prstGeom>
          <a:noFill/>
        </p:spPr>
        <p:txBody>
          <a:bodyPr wrap="square" rtlCol="0">
            <a:spAutoFit/>
          </a:bodyPr>
          <a:lstStyle/>
          <a:p>
            <a:r>
              <a:rPr lang="en-US" sz="2800" b="1" dirty="0" smtClean="0"/>
              <a:t>Energy</a:t>
            </a:r>
            <a:endParaRPr lang="en-US" sz="2800" b="1" dirty="0"/>
          </a:p>
        </p:txBody>
      </p:sp>
      <p:sp>
        <p:nvSpPr>
          <p:cNvPr id="8" name="TextBox 7"/>
          <p:cNvSpPr txBox="1"/>
          <p:nvPr/>
        </p:nvSpPr>
        <p:spPr>
          <a:xfrm>
            <a:off x="6096000" y="2743200"/>
            <a:ext cx="2590800" cy="523220"/>
          </a:xfrm>
          <a:prstGeom prst="rect">
            <a:avLst/>
          </a:prstGeom>
          <a:noFill/>
        </p:spPr>
        <p:txBody>
          <a:bodyPr wrap="square" rtlCol="0">
            <a:spAutoFit/>
          </a:bodyPr>
          <a:lstStyle/>
          <a:p>
            <a:r>
              <a:rPr lang="en-US" sz="2800" b="1" dirty="0" smtClean="0"/>
              <a:t>Consumption</a:t>
            </a:r>
            <a:endParaRPr lang="en-US" sz="2800" b="1" dirty="0"/>
          </a:p>
        </p:txBody>
      </p:sp>
      <p:sp>
        <p:nvSpPr>
          <p:cNvPr id="9" name="TextBox 8"/>
          <p:cNvSpPr txBox="1"/>
          <p:nvPr/>
        </p:nvSpPr>
        <p:spPr>
          <a:xfrm>
            <a:off x="7315200" y="4343400"/>
            <a:ext cx="2590800" cy="523220"/>
          </a:xfrm>
          <a:prstGeom prst="rect">
            <a:avLst/>
          </a:prstGeom>
          <a:noFill/>
        </p:spPr>
        <p:txBody>
          <a:bodyPr wrap="square" rtlCol="0">
            <a:spAutoFit/>
          </a:bodyPr>
          <a:lstStyle/>
          <a:p>
            <a:r>
              <a:rPr lang="en-US" sz="2800" b="1" dirty="0" smtClean="0"/>
              <a:t>Ecosystems</a:t>
            </a:r>
            <a:endParaRPr lang="en-US" sz="28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473958"/>
          </a:xfrm>
          <a:solidFill>
            <a:schemeClr val="accent1">
              <a:lumMod val="60000"/>
              <a:lumOff val="40000"/>
            </a:schemeClr>
          </a:solidFill>
        </p:spPr>
        <p:txBody>
          <a:bodyPr>
            <a:normAutofit/>
          </a:bodyPr>
          <a:lstStyle/>
          <a:p>
            <a:r>
              <a:rPr lang="en-US" sz="3600" b="1" dirty="0" smtClean="0">
                <a:latin typeface="Arial" pitchFamily="34" charset="0"/>
                <a:cs typeface="Arial" pitchFamily="34" charset="0"/>
              </a:rPr>
              <a:t>A Plausible Path to an 80% Emissions Reduction</a:t>
            </a:r>
            <a:endParaRPr lang="en-US" sz="3600" b="1" dirty="0">
              <a:latin typeface="Arial" pitchFamily="34" charset="0"/>
              <a:cs typeface="Arial" pitchFamily="34" charset="0"/>
            </a:endParaRPr>
          </a:p>
        </p:txBody>
      </p:sp>
      <p:sp>
        <p:nvSpPr>
          <p:cNvPr id="3" name="Rectangle 2"/>
          <p:cNvSpPr/>
          <p:nvPr/>
        </p:nvSpPr>
        <p:spPr>
          <a:xfrm>
            <a:off x="1600200" y="1600200"/>
            <a:ext cx="6464595" cy="3657600"/>
          </a:xfrm>
          <a:prstGeom prst="rect">
            <a:avLst/>
          </a:prstGeom>
          <a:blipFill>
            <a:blip r:embed="rId2" cstate="prin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5384042"/>
            <a:ext cx="9144000" cy="1473958"/>
          </a:xfrm>
          <a:prstGeom prst="rect">
            <a:avLst/>
          </a:prstGeom>
          <a:solidFill>
            <a:schemeClr val="accent1">
              <a:lumMod val="60000"/>
              <a:lumOff val="40000"/>
            </a:schemeClr>
          </a:solidFill>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smtClean="0">
                <a:latin typeface="Arial" pitchFamily="34" charset="0"/>
                <a:ea typeface="+mj-ea"/>
                <a:cs typeface="Arial" pitchFamily="34" charset="0"/>
              </a:rPr>
              <a:t>  </a:t>
            </a:r>
            <a:r>
              <a:rPr lang="en-US" sz="4000" b="1" dirty="0" smtClean="0">
                <a:solidFill>
                  <a:srgbClr val="FF0000"/>
                </a:solidFill>
                <a:latin typeface="Arial" pitchFamily="34" charset="0"/>
                <a:ea typeface="+mj-ea"/>
                <a:cs typeface="Arial" pitchFamily="34" charset="0"/>
              </a:rPr>
              <a:t>=</a:t>
            </a:r>
            <a:r>
              <a:rPr kumimoji="0" lang="en-US" sz="40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80% or More Clean Energy System</a:t>
            </a:r>
            <a:endParaRPr kumimoji="0" lang="en-US" sz="4000" b="1"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3647"/>
            <a:ext cx="9144000" cy="1754326"/>
          </a:xfrm>
          <a:prstGeom prst="rect">
            <a:avLst/>
          </a:prstGeom>
          <a:solidFill>
            <a:schemeClr val="accent1">
              <a:lumMod val="60000"/>
              <a:lumOff val="40000"/>
            </a:schemeClr>
          </a:solidFill>
        </p:spPr>
        <p:txBody>
          <a:bodyPr wrap="square" rtlCol="0">
            <a:spAutoFit/>
          </a:bodyPr>
          <a:lstStyle/>
          <a:p>
            <a:r>
              <a:rPr lang="en-US" sz="3600" b="1" dirty="0" smtClean="0">
                <a:latin typeface="Arial" pitchFamily="34" charset="0"/>
                <a:cs typeface="Arial" pitchFamily="34" charset="0"/>
              </a:rPr>
              <a:t>Boulder’s Energy Picture</a:t>
            </a:r>
          </a:p>
          <a:p>
            <a:r>
              <a:rPr lang="en-US" sz="3600" b="1" dirty="0" smtClean="0">
                <a:latin typeface="Arial" pitchFamily="34" charset="0"/>
                <a:cs typeface="Arial" pitchFamily="34" charset="0"/>
              </a:rPr>
              <a:t> 2012 Energy Sources</a:t>
            </a:r>
            <a:endParaRPr lang="en-US" sz="4000" b="1" dirty="0">
              <a:latin typeface="Arial" pitchFamily="34" charset="0"/>
              <a:cs typeface="Arial" pitchFamily="34" charset="0"/>
            </a:endParaRPr>
          </a:p>
          <a:p>
            <a:endParaRPr lang="en-US" sz="3600" b="1" dirty="0" smtClean="0">
              <a:latin typeface="Arial" pitchFamily="34" charset="0"/>
              <a:cs typeface="Arial" pitchFamily="34" charset="0"/>
            </a:endParaRPr>
          </a:p>
        </p:txBody>
      </p:sp>
      <p:pic>
        <p:nvPicPr>
          <p:cNvPr id="10" name="Picture 9"/>
          <p:cNvPicPr/>
          <p:nvPr/>
        </p:nvPicPr>
        <p:blipFill>
          <a:blip r:embed="rId3" cstate="print"/>
          <a:srcRect/>
          <a:stretch>
            <a:fillRect/>
          </a:stretch>
        </p:blipFill>
        <p:spPr bwMode="auto">
          <a:xfrm>
            <a:off x="423081" y="2006220"/>
            <a:ext cx="8202304" cy="3370998"/>
          </a:xfrm>
          <a:prstGeom prst="rect">
            <a:avLst/>
          </a:prstGeom>
          <a:noFill/>
          <a:ln w="9525">
            <a:solidFill>
              <a:schemeClr val="accent1"/>
            </a:solidFill>
            <a:miter lim="800000"/>
            <a:headEnd/>
            <a:tailEnd/>
          </a:ln>
        </p:spPr>
      </p:pic>
      <p:sp>
        <p:nvSpPr>
          <p:cNvPr id="11" name="TextBox 10"/>
          <p:cNvSpPr txBox="1"/>
          <p:nvPr/>
        </p:nvSpPr>
        <p:spPr>
          <a:xfrm>
            <a:off x="4462455" y="3554290"/>
            <a:ext cx="1545569" cy="677108"/>
          </a:xfrm>
          <a:prstGeom prst="rect">
            <a:avLst/>
          </a:prstGeom>
          <a:solidFill>
            <a:schemeClr val="bg1"/>
          </a:solidFill>
        </p:spPr>
        <p:txBody>
          <a:bodyPr wrap="square" rtlCol="0">
            <a:spAutoFit/>
          </a:bodyPr>
          <a:lstStyle/>
          <a:p>
            <a:r>
              <a:rPr lang="en-US" sz="2000" b="1" dirty="0" err="1" smtClean="0"/>
              <a:t>Renewables</a:t>
            </a:r>
            <a:endParaRPr lang="en-US" sz="2000" b="1" dirty="0" smtClean="0"/>
          </a:p>
          <a:p>
            <a:pPr algn="ctr"/>
            <a:r>
              <a:rPr lang="en-US" b="1" dirty="0" smtClean="0"/>
              <a:t>7.5%</a:t>
            </a:r>
            <a:endParaRPr lang="en-US" b="1" dirty="0"/>
          </a:p>
        </p:txBody>
      </p:sp>
      <p:sp>
        <p:nvSpPr>
          <p:cNvPr id="12" name="TextBox 11"/>
          <p:cNvSpPr txBox="1"/>
          <p:nvPr/>
        </p:nvSpPr>
        <p:spPr>
          <a:xfrm>
            <a:off x="576222" y="4776738"/>
            <a:ext cx="1637730" cy="369332"/>
          </a:xfrm>
          <a:prstGeom prst="rect">
            <a:avLst/>
          </a:prstGeom>
          <a:solidFill>
            <a:schemeClr val="bg1"/>
          </a:solidFill>
        </p:spPr>
        <p:txBody>
          <a:bodyPr wrap="square" rtlCol="0">
            <a:spAutoFit/>
          </a:bodyPr>
          <a:lstStyle/>
          <a:p>
            <a:r>
              <a:rPr lang="en-US" b="1" dirty="0" smtClean="0">
                <a:latin typeface="Arial" pitchFamily="34" charset="0"/>
                <a:cs typeface="Arial" pitchFamily="34" charset="0"/>
              </a:rPr>
              <a:t>Nat Gas 38%</a:t>
            </a:r>
            <a:endParaRPr lang="en-US" b="1" dirty="0">
              <a:latin typeface="Arial" pitchFamily="34" charset="0"/>
              <a:cs typeface="Arial" pitchFamily="34" charset="0"/>
            </a:endParaRPr>
          </a:p>
        </p:txBody>
      </p:sp>
      <p:sp>
        <p:nvSpPr>
          <p:cNvPr id="13" name="TextBox 12"/>
          <p:cNvSpPr txBox="1"/>
          <p:nvPr/>
        </p:nvSpPr>
        <p:spPr>
          <a:xfrm>
            <a:off x="1604869" y="2315187"/>
            <a:ext cx="1253445" cy="369332"/>
          </a:xfrm>
          <a:prstGeom prst="rect">
            <a:avLst/>
          </a:prstGeom>
          <a:solidFill>
            <a:schemeClr val="bg1"/>
          </a:solidFill>
        </p:spPr>
        <p:txBody>
          <a:bodyPr wrap="square" rtlCol="0">
            <a:spAutoFit/>
          </a:bodyPr>
          <a:lstStyle/>
          <a:p>
            <a:r>
              <a:rPr lang="en-US" b="1" dirty="0" smtClean="0"/>
              <a:t>Petrol 38%</a:t>
            </a:r>
            <a:endParaRPr lang="en-US" b="1" dirty="0"/>
          </a:p>
        </p:txBody>
      </p:sp>
      <p:sp>
        <p:nvSpPr>
          <p:cNvPr id="14" name="TextBox 13"/>
          <p:cNvSpPr txBox="1"/>
          <p:nvPr/>
        </p:nvSpPr>
        <p:spPr>
          <a:xfrm>
            <a:off x="4081529" y="4841963"/>
            <a:ext cx="1428107" cy="369332"/>
          </a:xfrm>
          <a:prstGeom prst="rect">
            <a:avLst/>
          </a:prstGeom>
          <a:solidFill>
            <a:schemeClr val="bg1"/>
          </a:solidFill>
        </p:spPr>
        <p:txBody>
          <a:bodyPr wrap="square" rtlCol="0">
            <a:spAutoFit/>
          </a:bodyPr>
          <a:lstStyle/>
          <a:p>
            <a:r>
              <a:rPr lang="en-US" b="1" dirty="0" smtClean="0"/>
              <a:t>Coal 16%</a:t>
            </a:r>
            <a:endParaRPr lang="en-US" b="1" dirty="0"/>
          </a:p>
        </p:txBody>
      </p:sp>
      <p:sp>
        <p:nvSpPr>
          <p:cNvPr id="8" name="TextBox 7"/>
          <p:cNvSpPr txBox="1"/>
          <p:nvPr/>
        </p:nvSpPr>
        <p:spPr>
          <a:xfrm>
            <a:off x="7345879" y="3598969"/>
            <a:ext cx="1498980" cy="1200329"/>
          </a:xfrm>
          <a:prstGeom prst="rect">
            <a:avLst/>
          </a:prstGeom>
          <a:solidFill>
            <a:schemeClr val="bg1"/>
          </a:solidFill>
        </p:spPr>
        <p:txBody>
          <a:bodyPr wrap="square" rtlCol="0">
            <a:spAutoFit/>
          </a:bodyPr>
          <a:lstStyle/>
          <a:p>
            <a:r>
              <a:rPr lang="en-US" b="1" dirty="0" smtClean="0"/>
              <a:t>Wind ~  4.6%</a:t>
            </a:r>
          </a:p>
          <a:p>
            <a:r>
              <a:rPr lang="en-US" b="1" dirty="0" smtClean="0"/>
              <a:t>Hydro ~0.5%</a:t>
            </a:r>
          </a:p>
          <a:p>
            <a:r>
              <a:rPr lang="en-US" b="1" dirty="0" smtClean="0"/>
              <a:t>Solar   ~0.3%</a:t>
            </a:r>
          </a:p>
          <a:p>
            <a:r>
              <a:rPr lang="en-US" b="1" dirty="0" smtClean="0"/>
              <a:t>Other ~2.1%</a:t>
            </a:r>
          </a:p>
        </p:txBody>
      </p:sp>
      <p:sp>
        <p:nvSpPr>
          <p:cNvPr id="9" name="TextBox 8"/>
          <p:cNvSpPr txBox="1"/>
          <p:nvPr/>
        </p:nvSpPr>
        <p:spPr>
          <a:xfrm>
            <a:off x="3269432" y="2053076"/>
            <a:ext cx="2661313" cy="461665"/>
          </a:xfrm>
          <a:prstGeom prst="rect">
            <a:avLst/>
          </a:prstGeom>
          <a:solidFill>
            <a:schemeClr val="bg1"/>
          </a:solidFill>
        </p:spPr>
        <p:txBody>
          <a:bodyPr wrap="square" rtlCol="0">
            <a:spAutoFit/>
          </a:bodyPr>
          <a:lstStyle/>
          <a:p>
            <a:endParaRPr lang="en-US" sz="2400" b="1" dirty="0"/>
          </a:p>
        </p:txBody>
      </p:sp>
      <p:sp>
        <p:nvSpPr>
          <p:cNvPr id="15" name="TextBox 14"/>
          <p:cNvSpPr txBox="1"/>
          <p:nvPr/>
        </p:nvSpPr>
        <p:spPr>
          <a:xfrm>
            <a:off x="533400" y="5791200"/>
            <a:ext cx="8382000" cy="461665"/>
          </a:xfrm>
          <a:prstGeom prst="rect">
            <a:avLst/>
          </a:prstGeom>
          <a:noFill/>
        </p:spPr>
        <p:txBody>
          <a:bodyPr wrap="square" rtlCol="0">
            <a:spAutoFit/>
          </a:bodyPr>
          <a:lstStyle/>
          <a:p>
            <a:r>
              <a:rPr lang="en-US" sz="2400" b="1" dirty="0" smtClean="0"/>
              <a:t>From: </a:t>
            </a:r>
            <a:r>
              <a:rPr lang="en-US" sz="2400" b="1" dirty="0" smtClean="0">
                <a:solidFill>
                  <a:schemeClr val="accent6">
                    <a:lumMod val="75000"/>
                  </a:schemeClr>
                </a:solidFill>
              </a:rPr>
              <a:t>2012 Boulder GHG Inventory—www.boulderclimate.com</a:t>
            </a:r>
            <a:r>
              <a:rPr lang="en-US" sz="2400" b="1" dirty="0" smtClean="0"/>
              <a:t>  </a:t>
            </a:r>
            <a:endParaRPr lang="en-US"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5093" y="559557"/>
            <a:ext cx="7861110" cy="646331"/>
          </a:xfrm>
          <a:prstGeom prst="rect">
            <a:avLst/>
          </a:prstGeom>
          <a:noFill/>
        </p:spPr>
        <p:txBody>
          <a:bodyPr wrap="square" rtlCol="0">
            <a:spAutoFit/>
          </a:bodyPr>
          <a:lstStyle/>
          <a:p>
            <a:r>
              <a:rPr lang="en-US" sz="3600" b="1" dirty="0" smtClean="0"/>
              <a:t>How much clean energy do we need?</a:t>
            </a:r>
            <a:endParaRPr lang="en-US" sz="3600" b="1" dirty="0"/>
          </a:p>
        </p:txBody>
      </p:sp>
      <p:sp>
        <p:nvSpPr>
          <p:cNvPr id="5" name="Title 1"/>
          <p:cNvSpPr txBox="1">
            <a:spLocks/>
          </p:cNvSpPr>
          <p:nvPr/>
        </p:nvSpPr>
        <p:spPr>
          <a:xfrm>
            <a:off x="0" y="1"/>
            <a:ext cx="9144000" cy="1337480"/>
          </a:xfrm>
          <a:prstGeom prst="rect">
            <a:avLst/>
          </a:prstGeom>
          <a:solidFill>
            <a:schemeClr val="accent1">
              <a:lumMod val="60000"/>
              <a:lumOff val="40000"/>
            </a:schemeClr>
          </a:solidFill>
        </p:spPr>
        <p:txBody>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3600" b="1" dirty="0" smtClean="0">
                <a:latin typeface="Arial" pitchFamily="34" charset="0"/>
                <a:ea typeface="+mj-ea"/>
                <a:cs typeface="Arial" pitchFamily="34" charset="0"/>
              </a:rPr>
              <a:t>How much clean energy do we need?</a:t>
            </a:r>
            <a:endParaRPr kumimoji="0" lang="en-US"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6" name="Picture 5" descr="pg2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9217" y="-1233375"/>
            <a:ext cx="13019636" cy="10060628"/>
          </a:xfrm>
          <a:prstGeom prst="rect">
            <a:avLst/>
          </a:prstGeom>
        </p:spPr>
      </p:pic>
      <p:sp>
        <p:nvSpPr>
          <p:cNvPr id="7" name="TextBox 6"/>
          <p:cNvSpPr txBox="1"/>
          <p:nvPr/>
        </p:nvSpPr>
        <p:spPr>
          <a:xfrm>
            <a:off x="4710227" y="3934047"/>
            <a:ext cx="1945757" cy="461665"/>
          </a:xfrm>
          <a:prstGeom prst="rect">
            <a:avLst/>
          </a:prstGeom>
          <a:solidFill>
            <a:schemeClr val="accent1">
              <a:lumMod val="20000"/>
              <a:lumOff val="80000"/>
            </a:schemeClr>
          </a:solidFill>
        </p:spPr>
        <p:txBody>
          <a:bodyPr wrap="square" rtlCol="0">
            <a:spAutoFit/>
          </a:bodyPr>
          <a:lstStyle/>
          <a:p>
            <a:r>
              <a:rPr lang="en-US" sz="2400" b="1" dirty="0" smtClean="0"/>
              <a:t>285-380MW</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TotalTime>
  <Words>387</Words>
  <Application>Microsoft Macintosh PowerPoint</Application>
  <PresentationFormat>On-screen Show (4:3)</PresentationFormat>
  <Paragraphs>81</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I. Sustainability, Resilience &amp; Lao Tsu</vt:lpstr>
      <vt:lpstr>PowerPoint Presentation</vt:lpstr>
      <vt:lpstr>PowerPoint Presentation</vt:lpstr>
      <vt:lpstr>Resilience Priorities Pyramid</vt:lpstr>
      <vt:lpstr>PowerPoint Presentation</vt:lpstr>
      <vt:lpstr>A Plausible Path to an 80% Emissions Reduction</vt:lpstr>
      <vt:lpstr>PowerPoint Presentation</vt:lpstr>
      <vt:lpstr>PowerPoint Presentation</vt:lpstr>
      <vt:lpstr>PowerPoint Presentation</vt:lpstr>
      <vt:lpstr>PowerPoint Presentation</vt:lpstr>
      <vt:lpstr>Story #1: Household Level Risk Management The Synergies of EV-PV-EE </vt:lpstr>
      <vt:lpstr>PowerPoint Presentation</vt:lpstr>
      <vt:lpstr>Disruptive Energy Systems</vt:lpstr>
      <vt:lpstr>Story #3: Regional Scale Systems Change:   Wind Energy Development—Land Based</vt:lpstr>
      <vt:lpstr>PowerPoint Presentation</vt:lpstr>
      <vt:lpstr>PowerPoint Presentation</vt:lpstr>
      <vt:lpstr>PowerPoint Presentation</vt:lpstr>
      <vt:lpstr>Collaboration: The Biggest Risk Reduction Factor</vt:lpstr>
      <vt:lpstr>Lao Tzu Revisited: Maybe there is a marriage of yin (sustainability) &amp; yang (change)</vt:lpstr>
      <vt:lpstr>Thank You…   for all YOU Are doing!</vt:lpstr>
      <vt:lpstr>PowerPoint Presentation</vt:lpstr>
      <vt:lpstr>PowerPoint Presentation</vt:lpstr>
    </vt:vector>
  </TitlesOfParts>
  <Company>City of Boulder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Brett KenCairn</dc:creator>
  <cp:lastModifiedBy>Brett KenCairn</cp:lastModifiedBy>
  <cp:revision>35</cp:revision>
  <dcterms:created xsi:type="dcterms:W3CDTF">2015-10-23T13:55:49Z</dcterms:created>
  <dcterms:modified xsi:type="dcterms:W3CDTF">2015-10-24T13:34:38Z</dcterms:modified>
</cp:coreProperties>
</file>